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4" r:id="rId2"/>
    <p:sldMasterId id="2147483677" r:id="rId3"/>
  </p:sldMasterIdLst>
  <p:notesMasterIdLst>
    <p:notesMasterId r:id="rId50"/>
  </p:notesMasterIdLst>
  <p:sldIdLst>
    <p:sldId id="256" r:id="rId4"/>
    <p:sldId id="311" r:id="rId5"/>
    <p:sldId id="263" r:id="rId6"/>
    <p:sldId id="276" r:id="rId7"/>
    <p:sldId id="312" r:id="rId8"/>
    <p:sldId id="313" r:id="rId9"/>
    <p:sldId id="314" r:id="rId10"/>
    <p:sldId id="417" r:id="rId11"/>
    <p:sldId id="418" r:id="rId12"/>
    <p:sldId id="419" r:id="rId13"/>
    <p:sldId id="315" r:id="rId14"/>
    <p:sldId id="420" r:id="rId15"/>
    <p:sldId id="421" r:id="rId16"/>
    <p:sldId id="422" r:id="rId17"/>
    <p:sldId id="423" r:id="rId18"/>
    <p:sldId id="424" r:id="rId19"/>
    <p:sldId id="425" r:id="rId20"/>
    <p:sldId id="264" r:id="rId21"/>
    <p:sldId id="290" r:id="rId22"/>
    <p:sldId id="428" r:id="rId23"/>
    <p:sldId id="429" r:id="rId24"/>
    <p:sldId id="445" r:id="rId25"/>
    <p:sldId id="430" r:id="rId26"/>
    <p:sldId id="460" r:id="rId27"/>
    <p:sldId id="461" r:id="rId28"/>
    <p:sldId id="443" r:id="rId29"/>
    <p:sldId id="431" r:id="rId30"/>
    <p:sldId id="444" r:id="rId31"/>
    <p:sldId id="432" r:id="rId32"/>
    <p:sldId id="451" r:id="rId33"/>
    <p:sldId id="434" r:id="rId34"/>
    <p:sldId id="453" r:id="rId35"/>
    <p:sldId id="433" r:id="rId36"/>
    <p:sldId id="452" r:id="rId37"/>
    <p:sldId id="435" r:id="rId38"/>
    <p:sldId id="454" r:id="rId39"/>
    <p:sldId id="436" r:id="rId40"/>
    <p:sldId id="455" r:id="rId41"/>
    <p:sldId id="437" r:id="rId42"/>
    <p:sldId id="456" r:id="rId43"/>
    <p:sldId id="438" r:id="rId44"/>
    <p:sldId id="457" r:id="rId45"/>
    <p:sldId id="439" r:id="rId46"/>
    <p:sldId id="458" r:id="rId47"/>
    <p:sldId id="440" r:id="rId48"/>
    <p:sldId id="446" r:id="rId49"/>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8"/>
    <p:restoredTop sz="93707"/>
  </p:normalViewPr>
  <p:slideViewPr>
    <p:cSldViewPr>
      <p:cViewPr>
        <p:scale>
          <a:sx n="82" d="100"/>
          <a:sy n="82" d="100"/>
        </p:scale>
        <p:origin x="1824" y="432"/>
      </p:cViewPr>
      <p:guideLst>
        <p:guide orient="horz" pos="2160"/>
        <p:guide pos="2880"/>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4" Type="http://schemas.openxmlformats.org/officeDocument/2006/relationships/slide" Target="slides/slide11.xml"/><Relationship Id="rId15" Type="http://schemas.openxmlformats.org/officeDocument/2006/relationships/slide" Target="slides/slide12.xml"/><Relationship Id="rId16" Type="http://schemas.openxmlformats.org/officeDocument/2006/relationships/slide" Target="slides/slide13.xml"/><Relationship Id="rId17" Type="http://schemas.openxmlformats.org/officeDocument/2006/relationships/slide" Target="slides/slide14.xml"/><Relationship Id="rId18" Type="http://schemas.openxmlformats.org/officeDocument/2006/relationships/slide" Target="slides/slide15.xml"/><Relationship Id="rId19" Type="http://schemas.openxmlformats.org/officeDocument/2006/relationships/slide" Target="slides/slide16.xml"/><Relationship Id="rId50" Type="http://schemas.openxmlformats.org/officeDocument/2006/relationships/notesMaster" Target="notesMasters/notesMaster1.xml"/><Relationship Id="rId51" Type="http://schemas.openxmlformats.org/officeDocument/2006/relationships/presProps" Target="presProps.xml"/><Relationship Id="rId52" Type="http://schemas.openxmlformats.org/officeDocument/2006/relationships/viewProps" Target="viewProps.xml"/><Relationship Id="rId53" Type="http://schemas.openxmlformats.org/officeDocument/2006/relationships/theme" Target="theme/theme1.xml"/><Relationship Id="rId54" Type="http://schemas.openxmlformats.org/officeDocument/2006/relationships/tableStyles" Target="tableStyles.xml"/><Relationship Id="rId40" Type="http://schemas.openxmlformats.org/officeDocument/2006/relationships/slide" Target="slides/slide37.xml"/><Relationship Id="rId41" Type="http://schemas.openxmlformats.org/officeDocument/2006/relationships/slide" Target="slides/slide38.xml"/><Relationship Id="rId42" Type="http://schemas.openxmlformats.org/officeDocument/2006/relationships/slide" Target="slides/slide39.xml"/><Relationship Id="rId43" Type="http://schemas.openxmlformats.org/officeDocument/2006/relationships/slide" Target="slides/slide40.xml"/><Relationship Id="rId44" Type="http://schemas.openxmlformats.org/officeDocument/2006/relationships/slide" Target="slides/slide41.xml"/><Relationship Id="rId45" Type="http://schemas.openxmlformats.org/officeDocument/2006/relationships/slide" Target="slides/slide42.xml"/><Relationship Id="rId46" Type="http://schemas.openxmlformats.org/officeDocument/2006/relationships/slide" Target="slides/slide43.xml"/><Relationship Id="rId47" Type="http://schemas.openxmlformats.org/officeDocument/2006/relationships/slide" Target="slides/slide44.xml"/><Relationship Id="rId48" Type="http://schemas.openxmlformats.org/officeDocument/2006/relationships/slide" Target="slides/slide45.xml"/><Relationship Id="rId49" Type="http://schemas.openxmlformats.org/officeDocument/2006/relationships/slide" Target="slides/slide46.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slide" Target="slides/slide1.xml"/><Relationship Id="rId5" Type="http://schemas.openxmlformats.org/officeDocument/2006/relationships/slide" Target="slides/slide2.xml"/><Relationship Id="rId6" Type="http://schemas.openxmlformats.org/officeDocument/2006/relationships/slide" Target="slides/slide3.xml"/><Relationship Id="rId7" Type="http://schemas.openxmlformats.org/officeDocument/2006/relationships/slide" Target="slides/slide4.xml"/><Relationship Id="rId8" Type="http://schemas.openxmlformats.org/officeDocument/2006/relationships/slide" Target="slides/slide5.xml"/><Relationship Id="rId9" Type="http://schemas.openxmlformats.org/officeDocument/2006/relationships/slide" Target="slides/slide6.xml"/><Relationship Id="rId30" Type="http://schemas.openxmlformats.org/officeDocument/2006/relationships/slide" Target="slides/slide27.xml"/><Relationship Id="rId31" Type="http://schemas.openxmlformats.org/officeDocument/2006/relationships/slide" Target="slides/slide28.xml"/><Relationship Id="rId32" Type="http://schemas.openxmlformats.org/officeDocument/2006/relationships/slide" Target="slides/slide29.xml"/><Relationship Id="rId33" Type="http://schemas.openxmlformats.org/officeDocument/2006/relationships/slide" Target="slides/slide30.xml"/><Relationship Id="rId34" Type="http://schemas.openxmlformats.org/officeDocument/2006/relationships/slide" Target="slides/slide31.xml"/><Relationship Id="rId35" Type="http://schemas.openxmlformats.org/officeDocument/2006/relationships/slide" Target="slides/slide32.xml"/><Relationship Id="rId36" Type="http://schemas.openxmlformats.org/officeDocument/2006/relationships/slide" Target="slides/slide33.xml"/><Relationship Id="rId37" Type="http://schemas.openxmlformats.org/officeDocument/2006/relationships/slide" Target="slides/slide34.xml"/><Relationship Id="rId38" Type="http://schemas.openxmlformats.org/officeDocument/2006/relationships/slide" Target="slides/slide35.xml"/><Relationship Id="rId39" Type="http://schemas.openxmlformats.org/officeDocument/2006/relationships/slide" Target="slides/slide36.xml"/><Relationship Id="rId20" Type="http://schemas.openxmlformats.org/officeDocument/2006/relationships/slide" Target="slides/slide17.xml"/><Relationship Id="rId21" Type="http://schemas.openxmlformats.org/officeDocument/2006/relationships/slide" Target="slides/slide18.xml"/><Relationship Id="rId22" Type="http://schemas.openxmlformats.org/officeDocument/2006/relationships/slide" Target="slides/slide19.xml"/><Relationship Id="rId23" Type="http://schemas.openxmlformats.org/officeDocument/2006/relationships/slide" Target="slides/slide20.xml"/><Relationship Id="rId24" Type="http://schemas.openxmlformats.org/officeDocument/2006/relationships/slide" Target="slides/slide21.xml"/><Relationship Id="rId25" Type="http://schemas.openxmlformats.org/officeDocument/2006/relationships/slide" Target="slides/slide22.xml"/><Relationship Id="rId26" Type="http://schemas.openxmlformats.org/officeDocument/2006/relationships/slide" Target="slides/slide23.xml"/><Relationship Id="rId27" Type="http://schemas.openxmlformats.org/officeDocument/2006/relationships/slide" Target="slides/slide24.xml"/><Relationship Id="rId28" Type="http://schemas.openxmlformats.org/officeDocument/2006/relationships/slide" Target="slides/slide25.xml"/><Relationship Id="rId29" Type="http://schemas.openxmlformats.org/officeDocument/2006/relationships/slide" Target="slides/slide26.xml"/><Relationship Id="rId10" Type="http://schemas.openxmlformats.org/officeDocument/2006/relationships/slide" Target="slides/slide7.xml"/><Relationship Id="rId11" Type="http://schemas.openxmlformats.org/officeDocument/2006/relationships/slide" Target="slides/slide8.xml"/><Relationship Id="rId12"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03A25DF-298F-2F48-9812-E0BE0E8CF350}" type="datetimeFigureOut">
              <a:rPr lang="en-US"/>
              <a:pPr/>
              <a:t>10/8/19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BF8C76D-B8B4-7141-8CD9-2D10AD4E5F53}" type="slidenum">
              <a:rPr/>
              <a:pPr/>
              <a:t>‹#›</a:t>
            </a:fld>
            <a:endParaRPr lang="en-US"/>
          </a:p>
        </p:txBody>
      </p:sp>
    </p:spTree>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9704723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5388838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17359662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0792755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24167922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Rectangle 7">
            <a:extLst>
              <a:ext uri="{FF2B5EF4-FFF2-40B4-BE49-F238E27FC236}">
                <a16:creationId xmlns:a16="http://schemas.microsoft.com/office/drawing/2014/main" xmlns="" id="{1F0F02C8-2237-5540-AFC8-8F1AD8227DD0}"/>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FFBBD55A-E40C-9440-A121-7B8A8809800D}"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40291" name="Rectangle 2">
            <a:extLst>
              <a:ext uri="{FF2B5EF4-FFF2-40B4-BE49-F238E27FC236}">
                <a16:creationId xmlns:a16="http://schemas.microsoft.com/office/drawing/2014/main" xmlns="" id="{F3F79278-9E88-5F4E-BC2F-0F4800615312}"/>
              </a:ext>
            </a:extLst>
          </p:cNvPr>
          <p:cNvSpPr>
            <a:spLocks noGrp="1" noRot="1" noChangeAspect="1" noChangeArrowheads="1" noTextEdit="1"/>
          </p:cNvSpPr>
          <p:nvPr>
            <p:ph type="sldImg"/>
          </p:nvPr>
        </p:nvSpPr>
        <p:spPr bwMode="auto">
          <a:solidFill>
            <a:srgbClr val="FFFFFF"/>
          </a:solidFill>
          <a:ln>
            <a:solidFill>
              <a:srgbClr val="000000"/>
            </a:solidFill>
            <a:miter lim="800000"/>
            <a:headEnd/>
            <a:tailEnd/>
          </a:ln>
        </p:spPr>
      </p:sp>
      <p:sp>
        <p:nvSpPr>
          <p:cNvPr id="140292" name="Rectangle 3">
            <a:extLst>
              <a:ext uri="{FF2B5EF4-FFF2-40B4-BE49-F238E27FC236}">
                <a16:creationId xmlns:a16="http://schemas.microsoft.com/office/drawing/2014/main" xmlns="" id="{21F48FF0-18B5-1346-B48A-CA9D3A4464E0}"/>
              </a:ext>
            </a:extLst>
          </p:cNvPr>
          <p:cNvSpPr>
            <a:spLocks noGrp="1" noChangeArrowheads="1"/>
          </p:cNvSpPr>
          <p:nvPr>
            <p:ph type="body" idx="1"/>
          </p:nvPr>
        </p:nvSpPr>
        <p:spPr bwMode="auto">
          <a:solidFill>
            <a:srgbClr val="FFFFFF"/>
          </a:solidFill>
          <a:ln>
            <a:solidFill>
              <a:srgbClr val="000000"/>
            </a:solidFill>
            <a:miter lim="800000"/>
            <a:headEnd/>
            <a:tailEnd/>
          </a:ln>
        </p:spPr>
        <p:txBody>
          <a:bodyPr wrap="square" numCol="1" anchor="t" anchorCtr="0" compatLnSpc="1">
            <a:prstTxWarp prst="textNoShape">
              <a:avLst/>
            </a:prstTxWarp>
          </a:bodyPr>
          <a:lstStyle/>
          <a:p>
            <a:pPr>
              <a:spcBef>
                <a:spcPct val="0"/>
              </a:spcBef>
            </a:pPr>
            <a:r>
              <a:rPr lang="en-US" altLang="en-US">
                <a:ea typeface="ＭＳ Ｐゴシック" panose="020B0600070205080204" pitchFamily="34" charset="-128"/>
              </a:rPr>
              <a:t>\nabla \times (\frac{D}{Dt} \vec V_h) = \nabla \times (-f \hat k \times \vec V_h) - \nabla \times (\nabla_p \Phi)</a:t>
            </a:r>
          </a:p>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5139893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7">
            <a:extLst>
              <a:ext uri="{FF2B5EF4-FFF2-40B4-BE49-F238E27FC236}">
                <a16:creationId xmlns:a16="http://schemas.microsoft.com/office/drawing/2014/main" xmlns="" id="{FD3D0A89-E3E0-5D4A-B9A5-FD93B7E79D1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2" tIns="45716" rIns="91432" bIns="45716"/>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BF78DC47-3A49-AF4C-B388-C756EC305C03}" type="slidenum">
              <a:rPr kumimoji="0" lang="en-US" altLang="en-US" sz="1200" b="0" i="0" u="none" strike="noStrike" kern="1200" cap="none" spc="0" normalizeH="0" baseline="0" noProof="0" smtClean="0">
                <a:ln>
                  <a:noFill/>
                </a:ln>
                <a:solidFill>
                  <a:srgbClr val="000000"/>
                </a:solidFill>
                <a:effectLst/>
                <a:uLnTx/>
                <a:uFillTx/>
                <a:latin typeface="Calibri" panose="020F0502020204030204" pitchFamily="34" charset="0"/>
                <a:ea typeface="ＭＳ Ｐゴシック" panose="020B0600070205080204" pitchFamily="34"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ＭＳ Ｐゴシック" panose="020B0600070205080204" pitchFamily="34" charset="-128"/>
              <a:cs typeface="+mn-cs"/>
            </a:endParaRPr>
          </a:p>
        </p:txBody>
      </p:sp>
      <p:sp>
        <p:nvSpPr>
          <p:cNvPr id="141315" name="Rectangle 2">
            <a:extLst>
              <a:ext uri="{FF2B5EF4-FFF2-40B4-BE49-F238E27FC236}">
                <a16:creationId xmlns:a16="http://schemas.microsoft.com/office/drawing/2014/main" xmlns="" id="{07FBA9FA-CF56-7E44-9D57-6584FA71CC39}"/>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41316" name="Rectangle 3">
            <a:extLst>
              <a:ext uri="{FF2B5EF4-FFF2-40B4-BE49-F238E27FC236}">
                <a16:creationId xmlns:a16="http://schemas.microsoft.com/office/drawing/2014/main" xmlns="" id="{A33E490C-07FE-BA42-B08C-C4BE3E3E7AE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spcBef>
                <a:spcPct val="0"/>
              </a:spcBef>
            </a:pPr>
            <a:endParaRPr lang="en-US" altLang="en-US">
              <a:ea typeface="ＭＳ Ｐゴシック" panose="020B0600070205080204" pitchFamily="34" charset="-128"/>
            </a:endParaRPr>
          </a:p>
        </p:txBody>
      </p:sp>
    </p:spTree>
    <p:extLst>
      <p:ext uri="{BB962C8B-B14F-4D97-AF65-F5344CB8AC3E}">
        <p14:creationId xmlns:p14="http://schemas.microsoft.com/office/powerpoint/2010/main" val="39660136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a:p>
        </p:txBody>
      </p:sp>
    </p:spTree>
    <p:extLst>
      <p:ext uri="{BB962C8B-B14F-4D97-AF65-F5344CB8AC3E}">
        <p14:creationId xmlns:p14="http://schemas.microsoft.com/office/powerpoint/2010/main" val="12668042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588075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3503103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082" name="Rectangle 2"/>
          <p:cNvSpPr>
            <a:spLocks noGrp="1" noRot="1" noChangeAspect="1" noChangeArrowheads="1" noTextEdit="1"/>
          </p:cNvSpPr>
          <p:nvPr>
            <p:ph type="sldImg"/>
          </p:nvPr>
        </p:nvSpPr>
        <p:spPr>
          <a:xfrm>
            <a:off x="1155700" y="692150"/>
            <a:ext cx="4554538" cy="3416300"/>
          </a:xfrm>
          <a:ln/>
        </p:spPr>
      </p:sp>
      <p:sp>
        <p:nvSpPr>
          <p:cNvPr id="1454083" name="Rectangle 3"/>
          <p:cNvSpPr>
            <a:spLocks noGrp="1" noChangeArrowheads="1"/>
          </p:cNvSpPr>
          <p:nvPr>
            <p:ph type="body" idx="1"/>
          </p:nvPr>
        </p:nvSpPr>
        <p:spPr/>
        <p:txBody>
          <a:bodyPr/>
          <a:lstStyle/>
          <a:p>
            <a:endParaRPr lang="en-US" dirty="0"/>
          </a:p>
        </p:txBody>
      </p:sp>
    </p:spTree>
    <p:extLst>
      <p:ext uri="{BB962C8B-B14F-4D97-AF65-F5344CB8AC3E}">
        <p14:creationId xmlns:p14="http://schemas.microsoft.com/office/powerpoint/2010/main" val="41321077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0150193-55E4-421C-9F92-3304CC3C3F97}" type="datetimeFigureOut">
              <a:rPr lang="en-US" smtClean="0"/>
              <a:pPr/>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7819836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729430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424956377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Tree>
    <p:extLst>
      <p:ext uri="{BB962C8B-B14F-4D97-AF65-F5344CB8AC3E}">
        <p14:creationId xmlns:p14="http://schemas.microsoft.com/office/powerpoint/2010/main" val="34378707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132873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Tree>
    <p:extLst>
      <p:ext uri="{BB962C8B-B14F-4D97-AF65-F5344CB8AC3E}">
        <p14:creationId xmlns:p14="http://schemas.microsoft.com/office/powerpoint/2010/main" val="26367760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785913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48931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2901710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278688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1009166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0150193-55E4-421C-9F92-3304CC3C3F97}" type="datetimeFigureOut">
              <a:rPr lang="en-US" smtClean="0"/>
              <a:pPr/>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086339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Tree>
    <p:extLst>
      <p:ext uri="{BB962C8B-B14F-4D97-AF65-F5344CB8AC3E}">
        <p14:creationId xmlns:p14="http://schemas.microsoft.com/office/powerpoint/2010/main" val="58278893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8827687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457200"/>
            <a:ext cx="1943100" cy="56388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457200"/>
            <a:ext cx="5676900" cy="56388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391028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685800" y="457200"/>
            <a:ext cx="7772400" cy="5638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534523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xmlns="" id="{268BBBB2-C3BC-C14D-8B2A-051F4388CABE}"/>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3" name="Rectangle 5">
            <a:extLst>
              <a:ext uri="{FF2B5EF4-FFF2-40B4-BE49-F238E27FC236}">
                <a16:creationId xmlns:a16="http://schemas.microsoft.com/office/drawing/2014/main" xmlns="" id="{D3E67EE2-6141-E54A-AD0F-AB44E98A1588}"/>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4" name="Rectangle 6">
            <a:extLst>
              <a:ext uri="{FF2B5EF4-FFF2-40B4-BE49-F238E27FC236}">
                <a16:creationId xmlns:a16="http://schemas.microsoft.com/office/drawing/2014/main" xmlns="" id="{F6D1C034-087D-084B-BBF8-3E195EE648B0}"/>
              </a:ext>
            </a:extLst>
          </p:cNvPr>
          <p:cNvSpPr>
            <a:spLocks noGrp="1" noChangeArrowheads="1"/>
          </p:cNvSpPr>
          <p:nvPr>
            <p:ph type="sldNum" sz="quarter" idx="12"/>
          </p:nvPr>
        </p:nvSpPr>
        <p:spPr/>
        <p:txBody>
          <a:bodyPr/>
          <a:lstStyle>
            <a:lvl1pPr eaLnBrk="1" hangingPunct="1">
              <a:defRPr/>
            </a:lvl1pPr>
          </a:lstStyle>
          <a:p>
            <a:fld id="{5E19CC03-1020-D24B-9A4C-6A4886BB6034}" type="slidenum">
              <a:rPr lang="en-US" altLang="en-US"/>
              <a:pPr/>
              <a:t>‹#›</a:t>
            </a:fld>
            <a:endParaRPr lang="en-US" altLang="en-US"/>
          </a:p>
        </p:txBody>
      </p:sp>
    </p:spTree>
    <p:extLst>
      <p:ext uri="{BB962C8B-B14F-4D97-AF65-F5344CB8AC3E}">
        <p14:creationId xmlns:p14="http://schemas.microsoft.com/office/powerpoint/2010/main" val="268176912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xmlns="" id="{8FED2F64-D734-1E42-B1A3-7B8C01A2294E}"/>
              </a:ext>
            </a:extLst>
          </p:cNvPr>
          <p:cNvSpPr>
            <a:spLocks noGrp="1" noChangeArrowheads="1"/>
          </p:cNvSpPr>
          <p:nvPr>
            <p:ph type="dt" sz="half" idx="10"/>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5" name="Rectangle 5">
            <a:extLst>
              <a:ext uri="{FF2B5EF4-FFF2-40B4-BE49-F238E27FC236}">
                <a16:creationId xmlns:a16="http://schemas.microsoft.com/office/drawing/2014/main" xmlns="" id="{428141F2-8509-2B49-8C91-6F6805CEE6A2}"/>
              </a:ext>
            </a:extLst>
          </p:cNvPr>
          <p:cNvSpPr>
            <a:spLocks noGrp="1" noChangeArrowheads="1"/>
          </p:cNvSpPr>
          <p:nvPr>
            <p:ph type="ftr" sz="quarter" idx="11"/>
          </p:nvPr>
        </p:nvSpPr>
        <p:spPr/>
        <p:txBody>
          <a:bodyPr/>
          <a:lstStyle>
            <a:lvl1pPr eaLnBrk="1" fontAlgn="auto" hangingPunct="1">
              <a:spcBef>
                <a:spcPts val="0"/>
              </a:spcBef>
              <a:spcAft>
                <a:spcPts val="0"/>
              </a:spcAft>
              <a:defRPr>
                <a:latin typeface="+mn-lt"/>
                <a:ea typeface="+mn-ea"/>
                <a:cs typeface="+mn-cs"/>
              </a:defRPr>
            </a:lvl1pPr>
          </a:lstStyle>
          <a:p>
            <a:pPr>
              <a:defRPr/>
            </a:pPr>
            <a:endParaRPr lang="en-US"/>
          </a:p>
        </p:txBody>
      </p:sp>
      <p:sp>
        <p:nvSpPr>
          <p:cNvPr id="6" name="Rectangle 6">
            <a:extLst>
              <a:ext uri="{FF2B5EF4-FFF2-40B4-BE49-F238E27FC236}">
                <a16:creationId xmlns:a16="http://schemas.microsoft.com/office/drawing/2014/main" xmlns="" id="{DE44ADA5-7B59-AD4F-A4A2-1D4BB23C1224}"/>
              </a:ext>
            </a:extLst>
          </p:cNvPr>
          <p:cNvSpPr>
            <a:spLocks noGrp="1" noChangeArrowheads="1"/>
          </p:cNvSpPr>
          <p:nvPr>
            <p:ph type="sldNum" sz="quarter" idx="12"/>
          </p:nvPr>
        </p:nvSpPr>
        <p:spPr/>
        <p:txBody>
          <a:bodyPr/>
          <a:lstStyle>
            <a:lvl1pPr eaLnBrk="1" hangingPunct="1">
              <a:defRPr/>
            </a:lvl1pPr>
          </a:lstStyle>
          <a:p>
            <a:fld id="{D9ECA8B3-6AA7-9547-BE3C-38ED9699BA14}" type="slidenum">
              <a:rPr lang="en-US" altLang="en-US"/>
              <a:pPr/>
              <a:t>‹#›</a:t>
            </a:fld>
            <a:endParaRPr lang="en-US" altLang="en-US"/>
          </a:p>
        </p:txBody>
      </p:sp>
    </p:spTree>
    <p:extLst>
      <p:ext uri="{BB962C8B-B14F-4D97-AF65-F5344CB8AC3E}">
        <p14:creationId xmlns:p14="http://schemas.microsoft.com/office/powerpoint/2010/main" val="2601351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150193-55E4-421C-9F92-3304CC3C3F97}" type="datetimeFigureOut">
              <a:rPr lang="en-US" smtClean="0"/>
              <a:pPr/>
              <a:t>10/8/19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20133037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0150193-55E4-421C-9F92-3304CC3C3F97}" type="datetimeFigureOut">
              <a:rPr lang="en-US" smtClean="0"/>
              <a:pPr/>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9862439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0150193-55E4-421C-9F92-3304CC3C3F97}" type="datetimeFigureOut">
              <a:rPr lang="en-US" smtClean="0"/>
              <a:pPr/>
              <a:t>10/8/19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21315644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0150193-55E4-421C-9F92-3304CC3C3F97}" type="datetimeFigureOut">
              <a:rPr lang="en-US" smtClean="0"/>
              <a:pPr/>
              <a:t>10/8/19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3982705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150193-55E4-421C-9F92-3304CC3C3F97}" type="datetimeFigureOut">
              <a:rPr lang="en-US" smtClean="0"/>
              <a:pPr/>
              <a:t>10/8/19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5836363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8667633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150193-55E4-421C-9F92-3304CC3C3F97}" type="datetimeFigureOut">
              <a:rPr lang="en-US" smtClean="0"/>
              <a:pPr/>
              <a:t>10/8/19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6C0FFA-BE8E-41F8-BD21-CB7126B7DA14}" type="slidenum">
              <a:rPr lang="en-US" smtClean="0"/>
              <a:pPr/>
              <a:t>‹#›</a:t>
            </a:fld>
            <a:endParaRPr lang="en-US"/>
          </a:p>
        </p:txBody>
      </p:sp>
    </p:spTree>
    <p:extLst>
      <p:ext uri="{BB962C8B-B14F-4D97-AF65-F5344CB8AC3E}">
        <p14:creationId xmlns:p14="http://schemas.microsoft.com/office/powerpoint/2010/main" val="172304987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theme" Target="../theme/theme2.xml"/><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slideLayout" Target="../slideLayouts/slideLayout25.xml"/><Relationship Id="rId3"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0150193-55E4-421C-9F92-3304CC3C3F97}" type="datetimeFigureOut">
              <a:rPr lang="en-US" smtClean="0"/>
              <a:pPr/>
              <a:t>10/8/19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6C0FFA-BE8E-41F8-BD21-CB7126B7DA14}" type="slidenum">
              <a:rPr lang="en-US" smtClean="0"/>
              <a:pPr/>
              <a:t>‹#›</a:t>
            </a:fld>
            <a:endParaRPr lang="en-US"/>
          </a:p>
        </p:txBody>
      </p:sp>
    </p:spTree>
    <p:extLst>
      <p:ext uri="{BB962C8B-B14F-4D97-AF65-F5344CB8AC3E}">
        <p14:creationId xmlns:p14="http://schemas.microsoft.com/office/powerpoint/2010/main" val="37961722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685800" y="457200"/>
            <a:ext cx="7772400" cy="1143000"/>
          </a:xfrm>
          <a:prstGeom prst="rect">
            <a:avLst/>
          </a:prstGeom>
          <a:noFill/>
          <a:ln w="12700">
            <a:noFill/>
            <a:miter lim="800000"/>
            <a:headEnd/>
            <a:tailEnd/>
          </a:ln>
          <a:effectLst/>
        </p:spPr>
        <p:txBody>
          <a:bodyPr vert="horz" wrap="square" lIns="90488" tIns="44450" rIns="90488" bIns="4445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685800" y="1981200"/>
            <a:ext cx="7772400" cy="4114800"/>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93890759"/>
      </p:ext>
    </p:extLst>
  </p:cSld>
  <p:clrMap bg1="dk2" tx1="lt1" bg2="dk1" tx2="lt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7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eaLnBrk="0" fontAlgn="base" hangingPunct="0">
        <a:spcBef>
          <a:spcPct val="0"/>
        </a:spcBef>
        <a:spcAft>
          <a:spcPct val="0"/>
        </a:spcAft>
        <a:defRPr sz="4400">
          <a:solidFill>
            <a:schemeClr val="tx2"/>
          </a:solidFill>
          <a:latin typeface="Arial" pitchFamily="34" charset="0"/>
        </a:defRPr>
      </a:lvl6pPr>
      <a:lvl7pPr marL="914400" algn="ctr" rtl="0" eaLnBrk="0" fontAlgn="base" hangingPunct="0">
        <a:spcBef>
          <a:spcPct val="0"/>
        </a:spcBef>
        <a:spcAft>
          <a:spcPct val="0"/>
        </a:spcAft>
        <a:defRPr sz="4400">
          <a:solidFill>
            <a:schemeClr val="tx2"/>
          </a:solidFill>
          <a:latin typeface="Arial" pitchFamily="34" charset="0"/>
        </a:defRPr>
      </a:lvl7pPr>
      <a:lvl8pPr marL="1371600" algn="ctr" rtl="0" eaLnBrk="0" fontAlgn="base" hangingPunct="0">
        <a:spcBef>
          <a:spcPct val="0"/>
        </a:spcBef>
        <a:spcAft>
          <a:spcPct val="0"/>
        </a:spcAft>
        <a:defRPr sz="4400">
          <a:solidFill>
            <a:schemeClr val="tx2"/>
          </a:solidFill>
          <a:latin typeface="Arial" pitchFamily="34" charset="0"/>
        </a:defRPr>
      </a:lvl8pPr>
      <a:lvl9pPr marL="1828800" algn="ctr" rtl="0" eaLnBrk="0" fontAlgn="base" hangingPunct="0">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SzPct val="10000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SzPct val="100000"/>
        <a:buChar char="–"/>
        <a:defRPr sz="2800">
          <a:solidFill>
            <a:schemeClr val="tx1"/>
          </a:solidFill>
          <a:latin typeface="+mn-lt"/>
        </a:defRPr>
      </a:lvl2pPr>
      <a:lvl3pPr marL="1143000" indent="-228600" algn="l" rtl="0" eaLnBrk="0" fontAlgn="base" hangingPunct="0">
        <a:spcBef>
          <a:spcPct val="20000"/>
        </a:spcBef>
        <a:spcAft>
          <a:spcPct val="0"/>
        </a:spcAft>
        <a:buSzPct val="100000"/>
        <a:buChar char="•"/>
        <a:defRPr sz="2400">
          <a:solidFill>
            <a:schemeClr val="tx1"/>
          </a:solidFill>
          <a:latin typeface="+mn-lt"/>
        </a:defRPr>
      </a:lvl3pPr>
      <a:lvl4pPr marL="1600200" indent="-228600" algn="l" rtl="0" eaLnBrk="0" fontAlgn="base" hangingPunct="0">
        <a:spcBef>
          <a:spcPct val="20000"/>
        </a:spcBef>
        <a:spcAft>
          <a:spcPct val="0"/>
        </a:spcAft>
        <a:buSzPct val="100000"/>
        <a:buChar char="–"/>
        <a:defRPr sz="2000">
          <a:solidFill>
            <a:schemeClr val="tx1"/>
          </a:solidFill>
          <a:latin typeface="+mn-lt"/>
        </a:defRPr>
      </a:lvl4pPr>
      <a:lvl5pPr marL="2057400" indent="-228600" algn="l" rtl="0" eaLnBrk="0" fontAlgn="base" hangingPunct="0">
        <a:spcBef>
          <a:spcPct val="20000"/>
        </a:spcBef>
        <a:spcAft>
          <a:spcPct val="0"/>
        </a:spcAft>
        <a:buSzPct val="100000"/>
        <a:buChar char="•"/>
        <a:defRPr sz="2000">
          <a:solidFill>
            <a:schemeClr val="tx1"/>
          </a:solidFill>
          <a:latin typeface="+mn-lt"/>
        </a:defRPr>
      </a:lvl5pPr>
      <a:lvl6pPr marL="2514600" indent="-228600" algn="l" rtl="0" eaLnBrk="0" fontAlgn="base" hangingPunct="0">
        <a:spcBef>
          <a:spcPct val="20000"/>
        </a:spcBef>
        <a:spcAft>
          <a:spcPct val="0"/>
        </a:spcAft>
        <a:buSzPct val="100000"/>
        <a:buChar char="•"/>
        <a:defRPr sz="2000">
          <a:solidFill>
            <a:schemeClr val="tx1"/>
          </a:solidFill>
          <a:latin typeface="+mn-lt"/>
        </a:defRPr>
      </a:lvl6pPr>
      <a:lvl7pPr marL="2971800" indent="-228600" algn="l" rtl="0" eaLnBrk="0" fontAlgn="base" hangingPunct="0">
        <a:spcBef>
          <a:spcPct val="20000"/>
        </a:spcBef>
        <a:spcAft>
          <a:spcPct val="0"/>
        </a:spcAft>
        <a:buSzPct val="100000"/>
        <a:buChar char="•"/>
        <a:defRPr sz="2000">
          <a:solidFill>
            <a:schemeClr val="tx1"/>
          </a:solidFill>
          <a:latin typeface="+mn-lt"/>
        </a:defRPr>
      </a:lvl7pPr>
      <a:lvl8pPr marL="3429000" indent="-228600" algn="l" rtl="0" eaLnBrk="0" fontAlgn="base" hangingPunct="0">
        <a:spcBef>
          <a:spcPct val="20000"/>
        </a:spcBef>
        <a:spcAft>
          <a:spcPct val="0"/>
        </a:spcAft>
        <a:buSzPct val="100000"/>
        <a:buChar char="•"/>
        <a:defRPr sz="2000">
          <a:solidFill>
            <a:schemeClr val="tx1"/>
          </a:solidFill>
          <a:latin typeface="+mn-lt"/>
        </a:defRPr>
      </a:lvl8pPr>
      <a:lvl9pPr marL="3886200" indent="-228600" algn="l" rtl="0" eaLnBrk="0" fontAlgn="base" hangingPunct="0">
        <a:spcBef>
          <a:spcPct val="20000"/>
        </a:spcBef>
        <a:spcAft>
          <a:spcPct val="0"/>
        </a:spcAft>
        <a:buSzPct val="100000"/>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xmlns="" id="{8945ECDA-7BEC-A241-ADFB-9215946AE1FF}"/>
              </a:ext>
            </a:extLst>
          </p:cNvPr>
          <p:cNvSpPr>
            <a:spLocks noGrp="1" noChangeArrowheads="1"/>
          </p:cNvSpPr>
          <p:nvPr>
            <p:ph type="title"/>
          </p:nvPr>
        </p:nvSpPr>
        <p:spPr bwMode="auto">
          <a:xfrm>
            <a:off x="685800" y="609600"/>
            <a:ext cx="777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2051" name="Rectangle 3">
            <a:extLst>
              <a:ext uri="{FF2B5EF4-FFF2-40B4-BE49-F238E27FC236}">
                <a16:creationId xmlns:a16="http://schemas.microsoft.com/office/drawing/2014/main" xmlns="" id="{159C19F4-DF21-324D-89AC-96CC35E47E01}"/>
              </a:ext>
            </a:extLst>
          </p:cNvPr>
          <p:cNvSpPr>
            <a:spLocks noGrp="1" noChangeArrowheads="1"/>
          </p:cNvSpPr>
          <p:nvPr>
            <p:ph type="body" idx="1"/>
          </p:nvPr>
        </p:nvSpPr>
        <p:spPr bwMode="auto">
          <a:xfrm>
            <a:off x="685800" y="1981200"/>
            <a:ext cx="77724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xmlns="" id="{69D84CFC-9474-F949-BB9F-D5295E44510A}"/>
              </a:ext>
            </a:extLst>
          </p:cNvPr>
          <p:cNvSpPr>
            <a:spLocks noGrp="1" noChangeArrowheads="1"/>
          </p:cNvSpPr>
          <p:nvPr>
            <p:ph type="dt" sz="half" idx="2"/>
          </p:nvPr>
        </p:nvSpPr>
        <p:spPr bwMode="auto">
          <a:xfrm>
            <a:off x="6858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29" name="Rectangle 5">
            <a:extLst>
              <a:ext uri="{FF2B5EF4-FFF2-40B4-BE49-F238E27FC236}">
                <a16:creationId xmlns:a16="http://schemas.microsoft.com/office/drawing/2014/main" xmlns="" id="{85DCA7E6-5BA6-D64E-94FF-102405BEABE2}"/>
              </a:ext>
            </a:extLst>
          </p:cNvPr>
          <p:cNvSpPr>
            <a:spLocks noGrp="1" noChangeArrowheads="1"/>
          </p:cNvSpPr>
          <p:nvPr>
            <p:ph type="ftr" sz="quarter" idx="3"/>
          </p:nvPr>
        </p:nvSpPr>
        <p:spPr bwMode="auto">
          <a:xfrm>
            <a:off x="3124200" y="6248400"/>
            <a:ext cx="28956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ctr" eaLnBrk="0" hangingPunct="0">
              <a:defRPr sz="1400">
                <a:solidFill>
                  <a:srgbClr val="000000"/>
                </a:solidFill>
                <a:latin typeface="Arial" pitchFamily="-84" charset="0"/>
                <a:ea typeface="ＭＳ Ｐゴシック" pitchFamily="-84" charset="-128"/>
                <a:cs typeface="ＭＳ Ｐゴシック" pitchFamily="-84" charset="-128"/>
              </a:defRPr>
            </a:lvl1pPr>
          </a:lstStyle>
          <a:p>
            <a:pPr>
              <a:defRPr/>
            </a:pPr>
            <a:endParaRPr lang="en-US"/>
          </a:p>
        </p:txBody>
      </p:sp>
      <p:sp>
        <p:nvSpPr>
          <p:cNvPr id="1030" name="Rectangle 6">
            <a:extLst>
              <a:ext uri="{FF2B5EF4-FFF2-40B4-BE49-F238E27FC236}">
                <a16:creationId xmlns:a16="http://schemas.microsoft.com/office/drawing/2014/main" xmlns="" id="{1657A112-41F9-3F4A-ADDE-363D65384508}"/>
              </a:ext>
            </a:extLst>
          </p:cNvPr>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eaLnBrk="0" hangingPunct="0">
              <a:defRPr sz="1400">
                <a:solidFill>
                  <a:srgbClr val="000000"/>
                </a:solidFill>
              </a:defRPr>
            </a:lvl1pPr>
          </a:lstStyle>
          <a:p>
            <a:fld id="{9255A7E7-BBE6-B24B-B29A-9170FFB87AC5}" type="slidenum">
              <a:rPr lang="en-US" altLang="en-US"/>
              <a:pPr/>
              <a:t>‹#›</a:t>
            </a:fld>
            <a:endParaRPr lang="en-US" altLang="en-US"/>
          </a:p>
        </p:txBody>
      </p:sp>
    </p:spTree>
    <p:extLst>
      <p:ext uri="{BB962C8B-B14F-4D97-AF65-F5344CB8AC3E}">
        <p14:creationId xmlns:p14="http://schemas.microsoft.com/office/powerpoint/2010/main" val="1406570934"/>
      </p:ext>
    </p:extLst>
  </p:cSld>
  <p:clrMap bg1="lt1" tx1="dk1" bg2="lt2" tx2="dk2" accent1="accent1" accent2="accent2" accent3="accent3" accent4="accent4" accent5="accent5" accent6="accent6" hlink="hlink" folHlink="folHlink"/>
  <p:sldLayoutIdLst>
    <p:sldLayoutId id="2147483678" r:id="rId1"/>
    <p:sldLayoutId id="2147483679" r:id="rId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2pPr>
      <a:lvl3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3pPr>
      <a:lvl4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4pPr>
      <a:lvl5pPr algn="ctr" rtl="0" eaLnBrk="0" fontAlgn="base" hangingPunct="0">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5pPr>
      <a:lvl6pPr marL="4572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6pPr>
      <a:lvl7pPr marL="9144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7pPr>
      <a:lvl8pPr marL="13716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8pPr>
      <a:lvl9pPr marL="1828800" algn="ctr" rtl="0" fontAlgn="base">
        <a:spcBef>
          <a:spcPct val="0"/>
        </a:spcBef>
        <a:spcAft>
          <a:spcPct val="0"/>
        </a:spcAft>
        <a:defRPr sz="4400">
          <a:solidFill>
            <a:schemeClr val="tx2"/>
          </a:solidFill>
          <a:latin typeface="Arial" pitchFamily="-111" charset="0"/>
          <a:ea typeface="ＭＳ Ｐゴシック" pitchFamily="-111" charset="-128"/>
          <a:cs typeface="ＭＳ Ｐゴシック" pitchFamily="-111" charset="-128"/>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13.xml"/><Relationship Id="rId2" Type="http://schemas.openxmlformats.org/officeDocument/2006/relationships/image" Target="../media/image6.emf"/></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 Id="rId3" Type="http://schemas.openxmlformats.org/officeDocument/2006/relationships/image" Target="../media/image2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 Id="rId3" Type="http://schemas.openxmlformats.org/officeDocument/2006/relationships/image" Target="../media/image2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25.xml"/><Relationship Id="rId2" Type="http://schemas.openxmlformats.org/officeDocument/2006/relationships/notesSlide" Target="../notesSlides/notesSlide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5.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685801"/>
            <a:ext cx="7772400" cy="2914650"/>
          </a:xfrm>
        </p:spPr>
        <p:txBody>
          <a:bodyPr>
            <a:normAutofit fontScale="90000"/>
          </a:bodyPr>
          <a:lstStyle/>
          <a:p>
            <a:r>
              <a:rPr lang="en-US" dirty="0"/>
              <a:t>Warm-core vs. cool-core vortices</a:t>
            </a:r>
            <a:br>
              <a:rPr lang="en-US" dirty="0"/>
            </a:br>
            <a:r>
              <a:rPr lang="en-US" sz="2800" dirty="0"/>
              <a:t>Combining the prior concepts of: </a:t>
            </a:r>
            <a:br>
              <a:rPr lang="en-US" sz="2800" dirty="0"/>
            </a:br>
            <a:r>
              <a:rPr lang="en-US" sz="2800" dirty="0"/>
              <a:t>thermal wind and vorticity</a:t>
            </a:r>
            <a:br>
              <a:rPr lang="en-US" sz="2800" dirty="0"/>
            </a:br>
            <a:r>
              <a:rPr lang="en-US" sz="2800" dirty="0"/>
              <a:t/>
            </a:r>
            <a:br>
              <a:rPr lang="en-US" sz="2800" dirty="0"/>
            </a:br>
            <a:r>
              <a:rPr lang="en-US" dirty="0"/>
              <a:t>Background first</a:t>
            </a:r>
            <a:r>
              <a:rPr lang="en-US"/>
              <a:t>, then </a:t>
            </a:r>
            <a:r>
              <a:rPr lang="en-US" dirty="0">
                <a:solidFill>
                  <a:srgbClr val="FF0000"/>
                </a:solidFill>
              </a:rPr>
              <a:t/>
            </a:r>
            <a:br>
              <a:rPr lang="en-US" dirty="0">
                <a:solidFill>
                  <a:srgbClr val="FF0000"/>
                </a:solidFill>
              </a:rPr>
            </a:br>
            <a:r>
              <a:rPr lang="en-US" dirty="0">
                <a:solidFill>
                  <a:srgbClr val="FF0000"/>
                </a:solidFill>
              </a:rPr>
              <a:t>Assignment: </a:t>
            </a:r>
            <a:r>
              <a:rPr lang="en-US">
                <a:solidFill>
                  <a:srgbClr val="FF0000"/>
                </a:solidFill>
              </a:rPr>
              <a:t>slides 22-38</a:t>
            </a:r>
            <a:endParaRPr lang="en-US" dirty="0"/>
          </a:p>
        </p:txBody>
      </p:sp>
      <p:sp>
        <p:nvSpPr>
          <p:cNvPr id="3" name="Subtitle 2"/>
          <p:cNvSpPr>
            <a:spLocks noGrp="1"/>
          </p:cNvSpPr>
          <p:nvPr>
            <p:ph type="subTitle" idx="1"/>
          </p:nvPr>
        </p:nvSpPr>
        <p:spPr/>
        <p:txBody>
          <a:bodyPr>
            <a:normAutofit/>
          </a:bodyPr>
          <a:lstStyle/>
          <a:p>
            <a:r>
              <a:rPr lang="en-US" dirty="0"/>
              <a:t>ATM 561, fall 2019</a:t>
            </a:r>
          </a:p>
          <a:p>
            <a:r>
              <a:rPr lang="en-US" dirty="0"/>
              <a:t>Brian Mapes, Univ of Miami</a:t>
            </a:r>
          </a:p>
        </p:txBody>
      </p:sp>
    </p:spTree>
    <p:extLst>
      <p:ext uri="{BB962C8B-B14F-4D97-AF65-F5344CB8AC3E}">
        <p14:creationId xmlns:p14="http://schemas.microsoft.com/office/powerpoint/2010/main" val="1830117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37B37-25C2-9E45-BCC3-AD28F0FC57F7}"/>
              </a:ext>
            </a:extLst>
          </p:cNvPr>
          <p:cNvSpPr>
            <a:spLocks noGrp="1"/>
          </p:cNvSpPr>
          <p:nvPr>
            <p:ph type="title"/>
          </p:nvPr>
        </p:nvSpPr>
        <p:spPr/>
        <p:txBody>
          <a:bodyPr/>
          <a:lstStyle/>
          <a:p>
            <a:r>
              <a:rPr lang="en-US" dirty="0">
                <a:solidFill>
                  <a:schemeClr val="bg2"/>
                </a:solidFill>
              </a:rPr>
              <a:t>This view emphasizes </a:t>
            </a:r>
            <a:r>
              <a:rPr lang="en-US" i="1" dirty="0">
                <a:solidFill>
                  <a:srgbClr val="C00000"/>
                </a:solidFill>
              </a:rPr>
              <a:t>vortices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xmlns="" id="{14374774-83FB-6748-A1DB-A2D2FC42BA0A}"/>
              </a:ext>
            </a:extLst>
          </p:cNvPr>
          <p:cNvSpPr>
            <a:spLocks noGrp="1"/>
          </p:cNvSpPr>
          <p:nvPr>
            <p:ph idx="1"/>
          </p:nvPr>
        </p:nvSpPr>
        <p:spPr>
          <a:xfrm>
            <a:off x="457200" y="1981200"/>
            <a:ext cx="8534400" cy="4114800"/>
          </a:xfrm>
        </p:spPr>
        <p:txBody>
          <a:bodyPr/>
          <a:lstStyle/>
          <a:p>
            <a:endParaRPr lang="en-US" dirty="0">
              <a:solidFill>
                <a:schemeClr val="bg2"/>
              </a:solidFill>
            </a:endParaRPr>
          </a:p>
          <a:p>
            <a:endParaRPr lang="en-US" dirty="0">
              <a:solidFill>
                <a:schemeClr val="bg2"/>
              </a:solidFill>
            </a:endParaRPr>
          </a:p>
          <a:p>
            <a:r>
              <a:rPr lang="en-US" dirty="0">
                <a:solidFill>
                  <a:schemeClr val="bg2"/>
                </a:solidFill>
              </a:rPr>
              <a:t>To predict vorticity, we just need vorticity</a:t>
            </a:r>
          </a:p>
          <a:p>
            <a:pPr lvl="2"/>
            <a:r>
              <a:rPr lang="en-US" dirty="0">
                <a:solidFill>
                  <a:schemeClr val="bg2"/>
                </a:solidFill>
              </a:rPr>
              <a:t>induced wind drops like 1/distance</a:t>
            </a:r>
          </a:p>
          <a:p>
            <a:pPr lvl="2"/>
            <a:r>
              <a:rPr lang="en-US" dirty="0">
                <a:solidFill>
                  <a:schemeClr val="bg2"/>
                </a:solidFill>
              </a:rPr>
              <a:t>vorticity itself is advected by wind like a tracer</a:t>
            </a:r>
          </a:p>
          <a:p>
            <a:pPr lvl="3"/>
            <a:r>
              <a:rPr lang="en-US" dirty="0">
                <a:solidFill>
                  <a:schemeClr val="bg2"/>
                </a:solidFill>
              </a:rPr>
              <a:t>plus complications</a:t>
            </a:r>
          </a:p>
          <a:p>
            <a:pPr lvl="3"/>
            <a:r>
              <a:rPr lang="en-US" dirty="0">
                <a:solidFill>
                  <a:schemeClr val="bg2"/>
                </a:solidFill>
              </a:rPr>
              <a:t>advection of </a:t>
            </a:r>
            <a:r>
              <a:rPr lang="en-US" i="1" dirty="0">
                <a:solidFill>
                  <a:schemeClr val="bg2"/>
                </a:solidFill>
              </a:rPr>
              <a:t>planetary vorticity f </a:t>
            </a:r>
            <a:r>
              <a:rPr lang="en-US" dirty="0">
                <a:solidFill>
                  <a:schemeClr val="bg2"/>
                </a:solidFill>
                <a:sym typeface="Wingdings" pitchFamily="2" charset="2"/>
              </a:rPr>
              <a:t>Rossby waves</a:t>
            </a:r>
          </a:p>
          <a:p>
            <a:pPr lvl="3"/>
            <a:r>
              <a:rPr lang="en-US" dirty="0">
                <a:solidFill>
                  <a:schemeClr val="bg2"/>
                </a:solidFill>
                <a:sym typeface="Wingdings" pitchFamily="2" charset="2"/>
              </a:rPr>
              <a:t>divergence term can be rolled up into </a:t>
            </a:r>
            <a:r>
              <a:rPr lang="en-US" i="1" dirty="0">
                <a:solidFill>
                  <a:schemeClr val="bg2"/>
                </a:solidFill>
                <a:sym typeface="Wingdings" pitchFamily="2" charset="2"/>
              </a:rPr>
              <a:t>potential </a:t>
            </a:r>
            <a:r>
              <a:rPr lang="en-US" dirty="0">
                <a:solidFill>
                  <a:schemeClr val="bg2"/>
                </a:solidFill>
                <a:sym typeface="Wingdings" pitchFamily="2" charset="2"/>
              </a:rPr>
              <a:t>vorticity</a:t>
            </a:r>
            <a:endParaRPr lang="en-US" dirty="0">
              <a:solidFill>
                <a:schemeClr val="bg2"/>
              </a:solidFill>
            </a:endParaRPr>
          </a:p>
          <a:p>
            <a:endParaRPr lang="en-US" dirty="0">
              <a:solidFill>
                <a:schemeClr val="bg2"/>
              </a:solidFill>
              <a:latin typeface="Symbol" pitchFamily="2" charset="2"/>
            </a:endParaRPr>
          </a:p>
          <a:p>
            <a:endParaRPr lang="en-US" dirty="0">
              <a:solidFill>
                <a:schemeClr val="bg2"/>
              </a:solidFill>
              <a:latin typeface="Symbol" pitchFamily="2" charset="2"/>
            </a:endParaRPr>
          </a:p>
          <a:p>
            <a:endParaRPr lang="en-US" i="1" dirty="0">
              <a:solidFill>
                <a:schemeClr val="bg2"/>
              </a:solidFill>
            </a:endParaRPr>
          </a:p>
        </p:txBody>
      </p:sp>
      <p:pic>
        <p:nvPicPr>
          <p:cNvPr id="6" name="Picture 5">
            <a:extLst>
              <a:ext uri="{FF2B5EF4-FFF2-40B4-BE49-F238E27FC236}">
                <a16:creationId xmlns:a16="http://schemas.microsoft.com/office/drawing/2014/main" xmlns="" id="{D5731CA9-8BDD-834D-873A-D13E766EE8D8}"/>
              </a:ext>
            </a:extLst>
          </p:cNvPr>
          <p:cNvPicPr>
            <a:picLocks noChangeAspect="1"/>
          </p:cNvPicPr>
          <p:nvPr/>
        </p:nvPicPr>
        <p:blipFill>
          <a:blip r:embed="rId2"/>
          <a:stretch>
            <a:fillRect/>
          </a:stretch>
        </p:blipFill>
        <p:spPr>
          <a:xfrm>
            <a:off x="1676400" y="2209800"/>
            <a:ext cx="5575300" cy="469900"/>
          </a:xfrm>
          <a:prstGeom prst="rect">
            <a:avLst/>
          </a:prstGeom>
        </p:spPr>
      </p:pic>
    </p:spTree>
    <p:extLst>
      <p:ext uri="{BB962C8B-B14F-4D97-AF65-F5344CB8AC3E}">
        <p14:creationId xmlns:p14="http://schemas.microsoft.com/office/powerpoint/2010/main" val="162963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2388929-E2D1-7E41-BF09-4111CDADBB15}"/>
              </a:ext>
            </a:extLst>
          </p:cNvPr>
          <p:cNvSpPr>
            <a:spLocks noGrp="1"/>
          </p:cNvSpPr>
          <p:nvPr>
            <p:ph type="title"/>
          </p:nvPr>
        </p:nvSpPr>
        <p:spPr/>
        <p:txBody>
          <a:bodyPr/>
          <a:lstStyle/>
          <a:p>
            <a:r>
              <a:rPr lang="en-US" dirty="0">
                <a:solidFill>
                  <a:schemeClr val="bg2"/>
                </a:solidFill>
              </a:rPr>
              <a:t>So what’s the TWB structure of a vortex? </a:t>
            </a:r>
          </a:p>
        </p:txBody>
      </p:sp>
      <p:sp>
        <p:nvSpPr>
          <p:cNvPr id="3" name="Content Placeholder 2">
            <a:extLst>
              <a:ext uri="{FF2B5EF4-FFF2-40B4-BE49-F238E27FC236}">
                <a16:creationId xmlns:a16="http://schemas.microsoft.com/office/drawing/2014/main" xmlns="" id="{8FAEDCF5-C2FB-6446-A59D-2352A14130D8}"/>
              </a:ext>
            </a:extLst>
          </p:cNvPr>
          <p:cNvSpPr>
            <a:spLocks noGrp="1"/>
          </p:cNvSpPr>
          <p:nvPr>
            <p:ph idx="1"/>
          </p:nvPr>
        </p:nvSpPr>
        <p:spPr/>
        <p:txBody>
          <a:bodyPr/>
          <a:lstStyle/>
          <a:p>
            <a:r>
              <a:rPr lang="en-US" dirty="0">
                <a:solidFill>
                  <a:schemeClr val="bg2"/>
                </a:solidFill>
              </a:rPr>
              <a:t>In this case, one near the tropopause (like the jet stream) </a:t>
            </a:r>
          </a:p>
        </p:txBody>
      </p:sp>
    </p:spTree>
    <p:extLst>
      <p:ext uri="{BB962C8B-B14F-4D97-AF65-F5344CB8AC3E}">
        <p14:creationId xmlns:p14="http://schemas.microsoft.com/office/powerpoint/2010/main" val="17288303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This is only half the story of a vortex</a:t>
            </a:r>
            <a:endPar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endParaRPr>
          </a:p>
        </p:txBody>
      </p:sp>
      <p:grpSp>
        <p:nvGrpSpPr>
          <p:cNvPr id="3" name="Group 2">
            <a:extLst>
              <a:ext uri="{FF2B5EF4-FFF2-40B4-BE49-F238E27FC236}">
                <a16:creationId xmlns:a16="http://schemas.microsoft.com/office/drawing/2014/main" xmlns="" id="{638014B0-992A-EB42-AE7B-F57F2271F73E}"/>
              </a:ext>
            </a:extLst>
          </p:cNvPr>
          <p:cNvGrpSpPr/>
          <p:nvPr/>
        </p:nvGrpSpPr>
        <p:grpSpPr>
          <a:xfrm>
            <a:off x="4191000" y="1219200"/>
            <a:ext cx="4953000" cy="5165558"/>
            <a:chOff x="366218" y="1235242"/>
            <a:chExt cx="8244382" cy="5165558"/>
          </a:xfrm>
        </p:grpSpPr>
        <p:pic>
          <p:nvPicPr>
            <p:cNvPr id="2" name="Picture 1">
              <a:extLst>
                <a:ext uri="{FF2B5EF4-FFF2-40B4-BE49-F238E27FC236}">
                  <a16:creationId xmlns:a16="http://schemas.microsoft.com/office/drawing/2014/main" xmlns="" id="{1A02807F-281C-7343-89A5-0B106EF2C96A}"/>
                </a:ext>
              </a:extLst>
            </p:cNvPr>
            <p:cNvPicPr>
              <a:picLocks noChangeAspect="1"/>
            </p:cNvPicPr>
            <p:nvPr/>
          </p:nvPicPr>
          <p:blipFill rotWithShape="1">
            <a:blip r:embed="rId3"/>
            <a:srcRect t="11961"/>
            <a:stretch/>
          </p:blipFill>
          <p:spPr>
            <a:xfrm>
              <a:off x="381000" y="1235242"/>
              <a:ext cx="8229600" cy="5165558"/>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78" name="Text Box 22"/>
            <p:cNvSpPr txBox="1">
              <a:spLocks noChangeArrowheads="1"/>
            </p:cNvSpPr>
            <p:nvPr/>
          </p:nvSpPr>
          <p:spPr bwMode="auto">
            <a:xfrm>
              <a:off x="366218" y="4727816"/>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xmlns="" id="{ABA560CB-FDFB-3B4B-AF85-4AAF78764652}"/>
                </a:ext>
              </a:extLst>
            </p:cNvPr>
            <p:cNvSpPr txBox="1">
              <a:spLocks noChangeArrowheads="1"/>
            </p:cNvSpPr>
            <p:nvPr/>
          </p:nvSpPr>
          <p:spPr bwMode="auto">
            <a:xfrm>
              <a:off x="4702792" y="4716445"/>
              <a:ext cx="3755408"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xmlns="" id="{69414990-221B-FA4D-8878-A2AA56EA9B6C}"/>
                </a:ext>
              </a:extLst>
            </p:cNvPr>
            <p:cNvSpPr txBox="1">
              <a:spLocks noChangeArrowheads="1"/>
            </p:cNvSpPr>
            <p:nvPr/>
          </p:nvSpPr>
          <p:spPr bwMode="auto">
            <a:xfrm>
              <a:off x="477671" y="1481923"/>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xmlns="" id="{690D5CEB-6A6C-264F-B806-68ECAFE7F33E}"/>
                </a:ext>
              </a:extLst>
            </p:cNvPr>
            <p:cNvSpPr txBox="1">
              <a:spLocks noChangeArrowheads="1"/>
            </p:cNvSpPr>
            <p:nvPr/>
          </p:nvSpPr>
          <p:spPr bwMode="auto">
            <a:xfrm>
              <a:off x="4907507" y="1331794"/>
              <a:ext cx="3550693"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grpSp>
    </p:spTree>
    <p:extLst>
      <p:ext uri="{BB962C8B-B14F-4D97-AF65-F5344CB8AC3E}">
        <p14:creationId xmlns:p14="http://schemas.microsoft.com/office/powerpoint/2010/main" val="6131327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47034CC-F08F-3048-81A6-06AE3C8134F7}"/>
              </a:ext>
            </a:extLst>
          </p:cNvPr>
          <p:cNvPicPr>
            <a:picLocks noChangeAspect="1"/>
          </p:cNvPicPr>
          <p:nvPr/>
        </p:nvPicPr>
        <p:blipFill>
          <a:blip r:embed="rId3"/>
          <a:stretch>
            <a:fillRect/>
          </a:stretch>
        </p:blipFill>
        <p:spPr>
          <a:xfrm>
            <a:off x="152400" y="1295400"/>
            <a:ext cx="8458200" cy="5143500"/>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Times New Roman" pitchFamily="18" charset="0"/>
              </a:rPr>
              <a:t>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3" name="Group 2">
            <a:extLst>
              <a:ext uri="{FF2B5EF4-FFF2-40B4-BE49-F238E27FC236}">
                <a16:creationId xmlns:a16="http://schemas.microsoft.com/office/drawing/2014/main" xmlns="" id="{638014B0-992A-EB42-AE7B-F57F2271F73E}"/>
              </a:ext>
            </a:extLst>
          </p:cNvPr>
          <p:cNvGrpSpPr/>
          <p:nvPr/>
        </p:nvGrpSpPr>
        <p:grpSpPr>
          <a:xfrm>
            <a:off x="5038883" y="1315752"/>
            <a:ext cx="4257517" cy="4347565"/>
            <a:chOff x="1371464" y="1331794"/>
            <a:chExt cx="7086736" cy="4347565"/>
          </a:xfrm>
        </p:grpSpPr>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78" name="Text Box 22"/>
            <p:cNvSpPr txBox="1">
              <a:spLocks noChangeArrowheads="1"/>
            </p:cNvSpPr>
            <p:nvPr/>
          </p:nvSpPr>
          <p:spPr bwMode="auto">
            <a:xfrm>
              <a:off x="1371464" y="4727816"/>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xmlns="" id="{ABA560CB-FDFB-3B4B-AF85-4AAF78764652}"/>
                </a:ext>
              </a:extLst>
            </p:cNvPr>
            <p:cNvSpPr txBox="1">
              <a:spLocks noChangeArrowheads="1"/>
            </p:cNvSpPr>
            <p:nvPr/>
          </p:nvSpPr>
          <p:spPr bwMode="auto">
            <a:xfrm>
              <a:off x="4702792" y="4716445"/>
              <a:ext cx="3755408"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xmlns="" id="{69414990-221B-FA4D-8878-A2AA56EA9B6C}"/>
                </a:ext>
              </a:extLst>
            </p:cNvPr>
            <p:cNvSpPr txBox="1">
              <a:spLocks noChangeArrowheads="1"/>
            </p:cNvSpPr>
            <p:nvPr/>
          </p:nvSpPr>
          <p:spPr bwMode="auto">
            <a:xfrm>
              <a:off x="1482917" y="1481923"/>
              <a:ext cx="3550693"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xmlns="" id="{690D5CEB-6A6C-264F-B806-68ECAFE7F33E}"/>
                </a:ext>
              </a:extLst>
            </p:cNvPr>
            <p:cNvSpPr txBox="1">
              <a:spLocks noChangeArrowheads="1"/>
            </p:cNvSpPr>
            <p:nvPr/>
          </p:nvSpPr>
          <p:spPr bwMode="auto">
            <a:xfrm>
              <a:off x="4907507" y="1331794"/>
              <a:ext cx="3550693"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grpSp>
      <p:grpSp>
        <p:nvGrpSpPr>
          <p:cNvPr id="12" name="Group 11">
            <a:extLst>
              <a:ext uri="{FF2B5EF4-FFF2-40B4-BE49-F238E27FC236}">
                <a16:creationId xmlns:a16="http://schemas.microsoft.com/office/drawing/2014/main" xmlns="" id="{F9ED4AF0-764E-3E40-98EB-B00E0880E9CD}"/>
              </a:ext>
            </a:extLst>
          </p:cNvPr>
          <p:cNvGrpSpPr/>
          <p:nvPr/>
        </p:nvGrpSpPr>
        <p:grpSpPr>
          <a:xfrm>
            <a:off x="-152400" y="1371600"/>
            <a:ext cx="4952559" cy="4304343"/>
            <a:chOff x="112544" y="1255594"/>
            <a:chExt cx="8243649" cy="4304343"/>
          </a:xfrm>
        </p:grpSpPr>
        <p:sp>
          <p:nvSpPr>
            <p:cNvPr id="14" name="Oval 7">
              <a:extLst>
                <a:ext uri="{FF2B5EF4-FFF2-40B4-BE49-F238E27FC236}">
                  <a16:creationId xmlns:a16="http://schemas.microsoft.com/office/drawing/2014/main" xmlns=""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xmlns="" id="{1E1F032A-73CB-A148-9BA7-963488D1679A}"/>
                </a:ext>
              </a:extLst>
            </p:cNvPr>
            <p:cNvSpPr txBox="1">
              <a:spLocks noChangeArrowheads="1"/>
            </p:cNvSpPr>
            <p:nvPr/>
          </p:nvSpPr>
          <p:spPr bwMode="auto">
            <a:xfrm>
              <a:off x="4551827" y="4608394"/>
              <a:ext cx="3550692"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lvl="0" algn="ctr" eaLnBrk="0" fontAlgn="base" hangingPunct="0">
                <a:spcBef>
                  <a:spcPct val="50000"/>
                </a:spcBef>
                <a:spcAft>
                  <a:spcPct val="0"/>
                </a:spcAft>
              </a:pPr>
              <a:r>
                <a:rPr lang="en-US" sz="2400" b="1" dirty="0">
                  <a:solidFill>
                    <a:srgbClr val="0066CC"/>
                  </a:solidFill>
                  <a:latin typeface="Arial" pitchFamily="34" charset="0"/>
                  <a:sym typeface="Wingdings" pitchFamily="2" charset="2"/>
                </a:rPr>
                <a:t>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p:txBody>
        </p:sp>
        <p:sp>
          <p:nvSpPr>
            <p:cNvPr id="16" name="Text Box 22">
              <a:extLst>
                <a:ext uri="{FF2B5EF4-FFF2-40B4-BE49-F238E27FC236}">
                  <a16:creationId xmlns:a16="http://schemas.microsoft.com/office/drawing/2014/main" xmlns="" id="{463546EC-D89F-A045-BD32-C3DB920CA833}"/>
                </a:ext>
              </a:extLst>
            </p:cNvPr>
            <p:cNvSpPr txBox="1">
              <a:spLocks noChangeArrowheads="1"/>
            </p:cNvSpPr>
            <p:nvPr/>
          </p:nvSpPr>
          <p:spPr bwMode="auto">
            <a:xfrm>
              <a:off x="112544" y="4608394"/>
              <a:ext cx="3755407"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than</a:t>
              </a:r>
            </a:p>
            <a:p>
              <a:pPr lvl="0" algn="ctr" eaLnBrk="0" fontAlgn="base" hangingPunct="0">
                <a:spcBef>
                  <a:spcPct val="50000"/>
                </a:spcBef>
                <a:spcAft>
                  <a:spcPct val="0"/>
                </a:spcAft>
              </a:pP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r>
                <a:rPr lang="en-US" sz="2400" b="1" dirty="0">
                  <a:solidFill>
                    <a:srgbClr val="FF0000"/>
                  </a:solidFill>
                  <a:latin typeface="Arial" pitchFamily="34" charset="0"/>
                  <a:sym typeface="Wingdings" pitchFamily="2" charset="2"/>
                </a:rPr>
                <a:t> </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17" name="Text Box 22">
              <a:extLst>
                <a:ext uri="{FF2B5EF4-FFF2-40B4-BE49-F238E27FC236}">
                  <a16:creationId xmlns:a16="http://schemas.microsoft.com/office/drawing/2014/main" xmlns="" id="{49094693-C5C2-9C4C-9B01-F254BB17FA2C}"/>
                </a:ext>
              </a:extLst>
            </p:cNvPr>
            <p:cNvSpPr txBox="1">
              <a:spLocks noChangeArrowheads="1"/>
            </p:cNvSpPr>
            <p:nvPr/>
          </p:nvSpPr>
          <p:spPr bwMode="auto">
            <a:xfrm>
              <a:off x="4805501" y="1331794"/>
              <a:ext cx="3550692" cy="951543"/>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000" b="1" i="0" u="none" strike="noStrike" kern="1200" cap="none" spc="0" normalizeH="0" noProof="0" dirty="0">
                  <a:ln>
                    <a:noFill/>
                  </a:ln>
                  <a:solidFill>
                    <a:srgbClr val="FF0000"/>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18" name="Text Box 22">
              <a:extLst>
                <a:ext uri="{FF2B5EF4-FFF2-40B4-BE49-F238E27FC236}">
                  <a16:creationId xmlns:a16="http://schemas.microsoft.com/office/drawing/2014/main" xmlns="" id="{A67E65B8-B045-444F-8742-7FBE84D94BB5}"/>
                </a:ext>
              </a:extLst>
            </p:cNvPr>
            <p:cNvSpPr txBox="1">
              <a:spLocks noChangeArrowheads="1"/>
            </p:cNvSpPr>
            <p:nvPr/>
          </p:nvSpPr>
          <p:spPr bwMode="auto">
            <a:xfrm>
              <a:off x="112544" y="1255594"/>
              <a:ext cx="3550692" cy="104387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a:t>
              </a:r>
              <a:r>
                <a:rPr kumimoji="0" lang="en-US" sz="2000" b="1" i="0" u="none" strike="noStrike" kern="1200" cap="none" spc="0" normalizeH="0" noProof="0" dirty="0">
                  <a:ln>
                    <a:noFill/>
                  </a:ln>
                  <a:solidFill>
                    <a:srgbClr val="0066CC"/>
                  </a:solidFill>
                  <a:effectLst/>
                  <a:uLnTx/>
                  <a:uFillTx/>
                  <a:latin typeface="Arial" pitchFamily="34" charset="0"/>
                  <a:ea typeface="+mn-ea"/>
                  <a:cs typeface="+mn-cs"/>
                </a:rPr>
                <a:t> than</a:t>
              </a:r>
              <a:endPar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endParaRPr>
            </a:p>
            <a:p>
              <a:pPr lvl="0" algn="ctr" eaLnBrk="0" fontAlgn="base" hangingPunct="0">
                <a:spcBef>
                  <a:spcPct val="50000"/>
                </a:spcBef>
                <a:spcAft>
                  <a:spcPct val="0"/>
                </a:spcAft>
              </a:pP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lang="en-US" sz="2800" b="1" dirty="0">
                  <a:solidFill>
                    <a:srgbClr val="0066CC"/>
                  </a:solidFill>
                  <a:latin typeface="Arial" pitchFamily="34" charset="0"/>
                </a:rPr>
                <a:t> </a:t>
              </a:r>
              <a:r>
                <a:rPr lang="en-US" sz="2800" b="1" dirty="0">
                  <a:solidFill>
                    <a:srgbClr val="0066CC"/>
                  </a:solidFill>
                  <a:latin typeface="Arial" pitchFamily="34" charset="0"/>
                  <a:sym typeface="Wingdings" pitchFamily="2" charset="2"/>
                </a:rPr>
                <a:t></a:t>
              </a:r>
              <a:endPar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36384247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147034CC-F08F-3048-81A6-06AE3C8134F7}"/>
              </a:ext>
            </a:extLst>
          </p:cNvPr>
          <p:cNvPicPr>
            <a:picLocks noChangeAspect="1"/>
          </p:cNvPicPr>
          <p:nvPr/>
        </p:nvPicPr>
        <p:blipFill>
          <a:blip r:embed="rId3"/>
          <a:stretch>
            <a:fillRect/>
          </a:stretch>
        </p:blipFill>
        <p:spPr>
          <a:xfrm>
            <a:off x="152400" y="1295400"/>
            <a:ext cx="8458200" cy="5143500"/>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Times New Roman" pitchFamily="18" charset="0"/>
              </a:rPr>
              <a:t>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xmlns=""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xmlns=""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xmlns=""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core </a:t>
              </a:r>
            </a:p>
          </p:txBody>
        </p:sp>
        <p:sp>
          <p:nvSpPr>
            <p:cNvPr id="17" name="Text Box 22">
              <a:extLst>
                <a:ext uri="{FF2B5EF4-FFF2-40B4-BE49-F238E27FC236}">
                  <a16:creationId xmlns:a16="http://schemas.microsoft.com/office/drawing/2014/main" xmlns=""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rgbClr val="FF0000"/>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above the core</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468193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71CEA1BB-3783-4C40-BC25-A64659A85F7D}"/>
              </a:ext>
            </a:extLst>
          </p:cNvPr>
          <p:cNvPicPr>
            <a:picLocks noChangeAspect="1"/>
          </p:cNvPicPr>
          <p:nvPr/>
        </p:nvPicPr>
        <p:blipFill rotWithShape="1">
          <a:blip r:embed="rId3"/>
          <a:srcRect t="3822"/>
          <a:stretch/>
        </p:blipFill>
        <p:spPr>
          <a:xfrm>
            <a:off x="152400" y="1203158"/>
            <a:ext cx="8458200" cy="5350042"/>
          </a:xfrm>
          <a:prstGeom prst="rect">
            <a:avLst/>
          </a:prstGeom>
        </p:spPr>
      </p:pic>
      <p:sp>
        <p:nvSpPr>
          <p:cNvPr id="1453069" name="Text Box 13"/>
          <p:cNvSpPr txBox="1">
            <a:spLocks noChangeArrowheads="1"/>
          </p:cNvSpPr>
          <p:nvPr/>
        </p:nvSpPr>
        <p:spPr bwMode="auto">
          <a:xfrm>
            <a:off x="228600"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This is a whole vortex (two jets)</a:t>
            </a:r>
          </a:p>
          <a:p>
            <a:pPr marL="0" marR="0" lvl="0" indent="0" algn="ctr" defTabSz="914400" rtl="0" eaLnBrk="0" fontAlgn="base" latinLnBrk="0" hangingPunct="0">
              <a:lnSpc>
                <a:spcPct val="100000"/>
              </a:lnSpc>
              <a:spcBef>
                <a:spcPct val="50000"/>
              </a:spcBef>
              <a:spcAft>
                <a:spcPct val="0"/>
              </a:spcAft>
              <a:buClrTx/>
              <a:buSzTx/>
              <a:buFontTx/>
              <a:buNone/>
              <a:tabLst/>
              <a:defRPr/>
            </a:pP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xmlns=""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xmlns=""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xmlns=""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xmlns=""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warmer</a:t>
              </a: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rgbClr val="FF0000"/>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rgbClr val="FF0000"/>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27704360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9416338-6156-CE4C-9484-0CFA3E4BA29D}"/>
              </a:ext>
            </a:extLst>
          </p:cNvPr>
          <p:cNvPicPr>
            <a:picLocks noChangeAspect="1"/>
          </p:cNvPicPr>
          <p:nvPr/>
        </p:nvPicPr>
        <p:blipFill>
          <a:blip r:embed="rId3"/>
          <a:stretch>
            <a:fillRect/>
          </a:stretch>
        </p:blipFill>
        <p:spPr>
          <a:xfrm>
            <a:off x="152400" y="1219200"/>
            <a:ext cx="8458200" cy="5410200"/>
          </a:xfrm>
          <a:prstGeom prst="rect">
            <a:avLst/>
          </a:prstGeom>
        </p:spPr>
      </p:pic>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Red is positive vorticity</a:t>
            </a:r>
            <a:r>
              <a:rPr kumimoji="0" lang="en-US" sz="3200" b="1" i="0" strike="noStrike" kern="1200" cap="none" spc="0" normalizeH="0" baseline="0" noProof="0" dirty="0">
                <a:ln>
                  <a:noFill/>
                </a:ln>
                <a:solidFill>
                  <a:schemeClr val="bg2"/>
                </a:solidFill>
                <a:effectLst/>
                <a:uLnTx/>
                <a:uFillTx/>
                <a:latin typeface="Times New Roman" pitchFamily="18" charset="0"/>
                <a:ea typeface="+mn-ea"/>
                <a:cs typeface="+mn-cs"/>
              </a:rPr>
              <a:t> , </a:t>
            </a: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xmlns="" id="{F9ED4AF0-764E-3E40-98EB-B00E0880E9CD}"/>
              </a:ext>
            </a:extLst>
          </p:cNvPr>
          <p:cNvGrpSpPr/>
          <p:nvPr/>
        </p:nvGrpSpPr>
        <p:grpSpPr>
          <a:xfrm>
            <a:off x="970237" y="1066800"/>
            <a:ext cx="5887762" cy="5081969"/>
            <a:chOff x="1981200" y="950794"/>
            <a:chExt cx="9800320" cy="5081969"/>
          </a:xfrm>
        </p:grpSpPr>
        <p:sp>
          <p:nvSpPr>
            <p:cNvPr id="14" name="Oval 7">
              <a:extLst>
                <a:ext uri="{FF2B5EF4-FFF2-40B4-BE49-F238E27FC236}">
                  <a16:creationId xmlns:a16="http://schemas.microsoft.com/office/drawing/2014/main" xmlns=""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xmlns="" id="{1E1F032A-73CB-A148-9BA7-963488D1679A}"/>
                </a:ext>
              </a:extLst>
            </p:cNvPr>
            <p:cNvSpPr txBox="1">
              <a:spLocks noChangeArrowheads="1"/>
            </p:cNvSpPr>
            <p:nvPr/>
          </p:nvSpPr>
          <p:spPr bwMode="auto">
            <a:xfrm>
              <a:off x="5439685" y="3465394"/>
              <a:ext cx="6341835"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xmlns=""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Arial" pitchFamily="34" charset="0"/>
                  <a:ea typeface="+mn-ea"/>
                  <a:cs typeface="+mn-cs"/>
                </a:rPr>
                <a:t>warmer</a:t>
              </a: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chemeClr val="bg2"/>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chemeClr val="bg2"/>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152311957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F9416338-6156-CE4C-9484-0CFA3E4BA29D}"/>
              </a:ext>
            </a:extLst>
          </p:cNvPr>
          <p:cNvPicPr>
            <a:picLocks noChangeAspect="1"/>
          </p:cNvPicPr>
          <p:nvPr/>
        </p:nvPicPr>
        <p:blipFill>
          <a:blip r:embed="rId3"/>
          <a:stretch>
            <a:fillRect/>
          </a:stretch>
        </p:blipFill>
        <p:spPr>
          <a:xfrm>
            <a:off x="152400" y="1219200"/>
            <a:ext cx="8458200" cy="5410200"/>
          </a:xfrm>
          <a:prstGeom prst="rect">
            <a:avLst/>
          </a:prstGeom>
        </p:spPr>
      </p:pic>
      <p:sp>
        <p:nvSpPr>
          <p:cNvPr id="2" name="Oval 1">
            <a:extLst>
              <a:ext uri="{FF2B5EF4-FFF2-40B4-BE49-F238E27FC236}">
                <a16:creationId xmlns:a16="http://schemas.microsoft.com/office/drawing/2014/main" xmlns="" id="{C916C6B0-5275-4546-87A7-42752B1CFE72}"/>
              </a:ext>
            </a:extLst>
          </p:cNvPr>
          <p:cNvSpPr/>
          <p:nvPr/>
        </p:nvSpPr>
        <p:spPr bwMode="auto">
          <a:xfrm>
            <a:off x="2590800" y="2057400"/>
            <a:ext cx="4419600" cy="2667000"/>
          </a:xfrm>
          <a:prstGeom prst="ellipse">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0" fontAlgn="base" latinLnBrk="0" hangingPunct="0">
              <a:lnSpc>
                <a:spcPct val="100000"/>
              </a:lnSpc>
              <a:spcBef>
                <a:spcPct val="0"/>
              </a:spcBef>
              <a:spcAft>
                <a:spcPct val="0"/>
              </a:spcAft>
              <a:buClrTx/>
              <a:buSzTx/>
              <a:buFontTx/>
              <a:buNone/>
              <a:tabLst/>
            </a:pPr>
            <a:endParaRPr lang="en-US" sz="2400" dirty="0">
              <a:latin typeface="Times New Roman" pitchFamily="18" charset="0"/>
            </a:endParaRPr>
          </a:p>
          <a:p>
            <a:pPr marL="0" marR="0" indent="0" algn="ctr" defTabSz="914400" rtl="0" eaLnBrk="0" fontAlgn="base" latinLnBrk="0" hangingPunct="0">
              <a:lnSpc>
                <a:spcPct val="100000"/>
              </a:lnSpc>
              <a:spcBef>
                <a:spcPct val="0"/>
              </a:spcBef>
              <a:spcAft>
                <a:spcPct val="0"/>
              </a:spcAft>
              <a:buClrTx/>
              <a:buSzTx/>
              <a:buFontTx/>
              <a:buNone/>
              <a:tabLst/>
            </a:pPr>
            <a:r>
              <a:rPr kumimoji="0" lang="en-US" sz="4000" b="0" i="0" u="none" strike="noStrike" cap="none" normalizeH="0" baseline="0" dirty="0">
                <a:ln>
                  <a:noFill/>
                </a:ln>
                <a:solidFill>
                  <a:schemeClr val="tx1"/>
                </a:solidFill>
                <a:effectLst/>
                <a:latin typeface="Times New Roman" pitchFamily="18" charset="0"/>
              </a:rPr>
              <a:t>Cyclonic Vortex</a:t>
            </a:r>
          </a:p>
        </p:txBody>
      </p:sp>
      <p:sp>
        <p:nvSpPr>
          <p:cNvPr id="1453069" name="Text Box 13"/>
          <p:cNvSpPr txBox="1">
            <a:spLocks noChangeArrowheads="1"/>
          </p:cNvSpPr>
          <p:nvPr/>
        </p:nvSpPr>
        <p:spPr bwMode="auto">
          <a:xfrm>
            <a:off x="228600" y="0"/>
            <a:ext cx="8478253" cy="584775"/>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chemeClr val="bg2"/>
                </a:solidFill>
                <a:effectLst/>
                <a:uLnTx/>
                <a:uFillTx/>
                <a:latin typeface="Times New Roman" pitchFamily="18" charset="0"/>
                <a:ea typeface="+mn-ea"/>
                <a:cs typeface="+mn-cs"/>
              </a:rPr>
              <a:t>Red is positive vorticity</a:t>
            </a:r>
            <a:r>
              <a:rPr kumimoji="0" lang="en-US" sz="3200" b="1" i="0" strike="noStrike" kern="1200" cap="none" spc="0" normalizeH="0" baseline="0" noProof="0" dirty="0">
                <a:ln>
                  <a:noFill/>
                </a:ln>
                <a:solidFill>
                  <a:schemeClr val="bg2"/>
                </a:solidFill>
                <a:effectLst/>
                <a:uLnTx/>
                <a:uFillTx/>
                <a:latin typeface="Times New Roman" pitchFamily="18" charset="0"/>
                <a:ea typeface="+mn-ea"/>
                <a:cs typeface="+mn-cs"/>
              </a:rPr>
              <a:t> , </a:t>
            </a:r>
            <a:r>
              <a:rPr lang="en-US" sz="3200" b="1" dirty="0">
                <a:solidFill>
                  <a:schemeClr val="bg2"/>
                </a:solidFill>
                <a:latin typeface="Symbol" pitchFamily="2" charset="2"/>
              </a:rPr>
              <a:t>q</a:t>
            </a:r>
            <a:r>
              <a:rPr lang="en-US" sz="3200" b="1" dirty="0">
                <a:solidFill>
                  <a:schemeClr val="bg2"/>
                </a:solidFill>
                <a:latin typeface="Times New Roman" pitchFamily="18" charset="0"/>
              </a:rPr>
              <a:t>(K) contours</a:t>
            </a:r>
            <a:endParaRPr kumimoji="0" lang="en-US" sz="3200" b="1" i="0" strike="noStrike" kern="1200" cap="none" spc="0" normalizeH="0" baseline="0" noProof="0" dirty="0">
              <a:ln>
                <a:noFill/>
              </a:ln>
              <a:solidFill>
                <a:schemeClr val="bg2"/>
              </a:solidFill>
              <a:effectLst/>
              <a:uLnTx/>
              <a:uFillTx/>
              <a:latin typeface="Times New Roman" pitchFamily="18" charset="0"/>
            </a:endParaRPr>
          </a:p>
        </p:txBody>
      </p:sp>
      <p:grpSp>
        <p:nvGrpSpPr>
          <p:cNvPr id="12" name="Group 11">
            <a:extLst>
              <a:ext uri="{FF2B5EF4-FFF2-40B4-BE49-F238E27FC236}">
                <a16:creationId xmlns:a16="http://schemas.microsoft.com/office/drawing/2014/main" xmlns="" id="{F9ED4AF0-764E-3E40-98EB-B00E0880E9CD}"/>
              </a:ext>
            </a:extLst>
          </p:cNvPr>
          <p:cNvGrpSpPr/>
          <p:nvPr/>
        </p:nvGrpSpPr>
        <p:grpSpPr>
          <a:xfrm>
            <a:off x="970237" y="1066800"/>
            <a:ext cx="5811562" cy="5234369"/>
            <a:chOff x="1981200" y="950794"/>
            <a:chExt cx="9673484" cy="5234369"/>
          </a:xfrm>
        </p:grpSpPr>
        <p:sp>
          <p:nvSpPr>
            <p:cNvPr id="14" name="Oval 7">
              <a:extLst>
                <a:ext uri="{FF2B5EF4-FFF2-40B4-BE49-F238E27FC236}">
                  <a16:creationId xmlns:a16="http://schemas.microsoft.com/office/drawing/2014/main" xmlns="" id="{DFB5CCE9-B04C-AD49-AA23-D9F495E26D42}"/>
                </a:ext>
              </a:extLst>
            </p:cNvPr>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5" name="Text Box 22">
              <a:extLst>
                <a:ext uri="{FF2B5EF4-FFF2-40B4-BE49-F238E27FC236}">
                  <a16:creationId xmlns:a16="http://schemas.microsoft.com/office/drawing/2014/main" xmlns="" id="{1E1F032A-73CB-A148-9BA7-963488D1679A}"/>
                </a:ext>
              </a:extLst>
            </p:cNvPr>
            <p:cNvSpPr txBox="1">
              <a:spLocks noChangeArrowheads="1"/>
            </p:cNvSpPr>
            <p:nvPr/>
          </p:nvSpPr>
          <p:spPr bwMode="auto">
            <a:xfrm>
              <a:off x="5186013" y="3617794"/>
              <a:ext cx="6341836" cy="2567369"/>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cooler than </a:t>
              </a:r>
            </a:p>
            <a:p>
              <a:pPr marR="0" lvl="0" algn="ctr" defTabSz="914400" rtl="0" eaLnBrk="0" fontAlgn="base" latinLnBrk="0" hangingPunct="0">
                <a:lnSpc>
                  <a:spcPct val="100000"/>
                </a:lnSpc>
                <a:spcBef>
                  <a:spcPct val="50000"/>
                </a:spcBef>
                <a:spcAft>
                  <a:spcPct val="0"/>
                </a:spcAft>
                <a:buClrTx/>
                <a:buSzTx/>
                <a:tabLst/>
                <a:defRPr/>
              </a:pPr>
              <a:r>
                <a:rPr lang="en-US" sz="5400" b="1" dirty="0">
                  <a:solidFill>
                    <a:srgbClr val="0066CC"/>
                  </a:solidFill>
                  <a:latin typeface="Arial" pitchFamily="34" charset="0"/>
                  <a:sym typeface="Wingdings" pitchFamily="2" charset="2"/>
                </a:rPr>
                <a:t> that </a:t>
              </a:r>
            </a:p>
            <a:p>
              <a:pPr marR="0" lvl="0" algn="ctr" defTabSz="914400" rtl="0" eaLnBrk="0" fontAlgn="base" latinLnBrk="0" hangingPunct="0">
                <a:lnSpc>
                  <a:spcPct val="100000"/>
                </a:lnSpc>
                <a:spcBef>
                  <a:spcPct val="50000"/>
                </a:spcBef>
                <a:spcAft>
                  <a:spcPct val="0"/>
                </a:spcAft>
                <a:buClrTx/>
                <a:buSzTx/>
                <a:tabLst/>
                <a:defRPr/>
              </a:pPr>
              <a:r>
                <a:rPr kumimoji="0" lang="en-US" sz="3200" b="1" i="0" u="none" strike="noStrike" kern="1200" cap="none" spc="0" normalizeH="0" baseline="0" noProof="0" dirty="0">
                  <a:ln>
                    <a:noFill/>
                  </a:ln>
                  <a:solidFill>
                    <a:srgbClr val="0066CC"/>
                  </a:solidFill>
                  <a:effectLst/>
                  <a:uLnTx/>
                  <a:uFillTx/>
                  <a:latin typeface="Arial" pitchFamily="34" charset="0"/>
                  <a:ea typeface="+mn-ea"/>
                  <a:cs typeface="+mn-cs"/>
                </a:rPr>
                <a:t>below the cyclone </a:t>
              </a:r>
            </a:p>
          </p:txBody>
        </p:sp>
        <p:sp>
          <p:nvSpPr>
            <p:cNvPr id="17" name="Text Box 22">
              <a:extLst>
                <a:ext uri="{FF2B5EF4-FFF2-40B4-BE49-F238E27FC236}">
                  <a16:creationId xmlns:a16="http://schemas.microsoft.com/office/drawing/2014/main" xmlns="" id="{49094693-C5C2-9C4C-9B01-F254BB17FA2C}"/>
                </a:ext>
              </a:extLst>
            </p:cNvPr>
            <p:cNvSpPr txBox="1">
              <a:spLocks noChangeArrowheads="1"/>
            </p:cNvSpPr>
            <p:nvPr/>
          </p:nvSpPr>
          <p:spPr bwMode="auto">
            <a:xfrm>
              <a:off x="4678665" y="950794"/>
              <a:ext cx="6976019" cy="1936428"/>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chemeClr val="bg2"/>
                  </a:solidFill>
                  <a:effectLst/>
                  <a:uLnTx/>
                  <a:uFillTx/>
                  <a:latin typeface="Arial" pitchFamily="34" charset="0"/>
                  <a:ea typeface="+mn-ea"/>
                  <a:cs typeface="+mn-cs"/>
                </a:rPr>
                <a:t>warmer</a:t>
              </a: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 than </a:t>
              </a:r>
            </a:p>
            <a:p>
              <a:pPr marR="0" lvl="0" algn="ctr" defTabSz="914400" rtl="0" eaLnBrk="0" fontAlgn="base" latinLnBrk="0" hangingPunct="0">
                <a:lnSpc>
                  <a:spcPct val="100000"/>
                </a:lnSpc>
                <a:spcBef>
                  <a:spcPct val="50000"/>
                </a:spcBef>
                <a:spcAft>
                  <a:spcPct val="0"/>
                </a:spcAft>
                <a:buClrTx/>
                <a:buSzTx/>
                <a:tabLst/>
                <a:defRPr/>
              </a:pPr>
              <a:r>
                <a:rPr lang="en-US" sz="4000" b="1" dirty="0">
                  <a:solidFill>
                    <a:schemeClr val="bg2"/>
                  </a:solidFill>
                  <a:latin typeface="Arial" pitchFamily="34" charset="0"/>
                  <a:sym typeface="Wingdings" pitchFamily="2" charset="2"/>
                </a:rPr>
                <a:t> that  </a:t>
              </a:r>
            </a:p>
            <a:p>
              <a:pPr marR="0" lvl="0" algn="ctr" defTabSz="914400" rtl="0" eaLnBrk="0" fontAlgn="base" latinLnBrk="0" hangingPunct="0">
                <a:lnSpc>
                  <a:spcPct val="100000"/>
                </a:lnSpc>
                <a:spcBef>
                  <a:spcPct val="50000"/>
                </a:spcBef>
                <a:spcAft>
                  <a:spcPct val="0"/>
                </a:spcAft>
                <a:buClrTx/>
                <a:buSzTx/>
                <a:tabLst/>
                <a:defRPr/>
              </a:pPr>
              <a:r>
                <a:rPr kumimoji="0" lang="en-US" sz="2400" b="1" i="0" u="none" strike="noStrike" kern="1200" cap="none" spc="0" normalizeH="0" noProof="0" dirty="0">
                  <a:ln>
                    <a:noFill/>
                  </a:ln>
                  <a:solidFill>
                    <a:schemeClr val="bg2"/>
                  </a:solidFill>
                  <a:effectLst/>
                  <a:uLnTx/>
                  <a:uFillTx/>
                  <a:latin typeface="Arial" pitchFamily="34" charset="0"/>
                  <a:ea typeface="+mn-ea"/>
                  <a:cs typeface="+mn-cs"/>
                </a:rPr>
                <a:t>above the cyclone</a:t>
              </a:r>
              <a:endParaRPr kumimoji="0" lang="en-US" sz="2000" b="1" i="0" u="none" strike="noStrike" kern="1200" cap="none" spc="0" normalizeH="0" baseline="0" noProof="0" dirty="0">
                <a:ln>
                  <a:noFill/>
                </a:ln>
                <a:solidFill>
                  <a:schemeClr val="bg2"/>
                </a:solidFill>
                <a:effectLst/>
                <a:uLnTx/>
                <a:uFillTx/>
                <a:latin typeface="Arial" pitchFamily="34" charset="0"/>
                <a:ea typeface="+mn-ea"/>
                <a:cs typeface="+mn-cs"/>
              </a:endParaRPr>
            </a:p>
          </p:txBody>
        </p:sp>
      </p:grpSp>
    </p:spTree>
    <p:extLst>
      <p:ext uri="{BB962C8B-B14F-4D97-AF65-F5344CB8AC3E}">
        <p14:creationId xmlns:p14="http://schemas.microsoft.com/office/powerpoint/2010/main" val="9936621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1143000"/>
          </a:xfrm>
        </p:spPr>
        <p:txBody>
          <a:bodyPr/>
          <a:lstStyle/>
          <a:p>
            <a:r>
              <a:rPr lang="en-US" dirty="0"/>
              <a:t>Generalization: </a:t>
            </a:r>
            <a:r>
              <a:rPr lang="en-US" i="1" dirty="0"/>
              <a:t>PV</a:t>
            </a:r>
          </a:p>
        </p:txBody>
      </p:sp>
      <p:sp>
        <p:nvSpPr>
          <p:cNvPr id="3" name="Content Placeholder 2"/>
          <p:cNvSpPr>
            <a:spLocks noGrp="1"/>
          </p:cNvSpPr>
          <p:nvPr>
            <p:ph idx="1"/>
          </p:nvPr>
        </p:nvSpPr>
        <p:spPr>
          <a:xfrm>
            <a:off x="457200" y="838200"/>
            <a:ext cx="8229600" cy="5287963"/>
          </a:xfrm>
        </p:spPr>
        <p:txBody>
          <a:bodyPr>
            <a:normAutofit/>
          </a:bodyPr>
          <a:lstStyle/>
          <a:p>
            <a:pPr>
              <a:buNone/>
            </a:pPr>
            <a:r>
              <a:rPr lang="en-US" dirty="0"/>
              <a:t>1. We will see that </a:t>
            </a:r>
            <a:r>
              <a:rPr lang="en-US" dirty="0">
                <a:solidFill>
                  <a:srgbClr val="008000"/>
                </a:solidFill>
              </a:rPr>
              <a:t>every </a:t>
            </a:r>
            <a:r>
              <a:rPr lang="en-US" b="1" dirty="0">
                <a:solidFill>
                  <a:srgbClr val="008000"/>
                </a:solidFill>
              </a:rPr>
              <a:t>cyclonic</a:t>
            </a:r>
            <a:r>
              <a:rPr lang="en-US" dirty="0">
                <a:solidFill>
                  <a:srgbClr val="008000"/>
                </a:solidFill>
              </a:rPr>
              <a:t> vortex obeying vertical (hydrostatic) and horizontal (geostrophic or other) balance looks similar to this</a:t>
            </a:r>
            <a:r>
              <a:rPr lang="en-US" dirty="0"/>
              <a:t> (maybe stretched or shrunk): </a:t>
            </a:r>
          </a:p>
        </p:txBody>
      </p:sp>
      <p:pic>
        <p:nvPicPr>
          <p:cNvPr id="4" name="Picture 3"/>
          <p:cNvPicPr>
            <a:picLocks noChangeAspect="1"/>
          </p:cNvPicPr>
          <p:nvPr/>
        </p:nvPicPr>
        <p:blipFill>
          <a:blip r:embed="rId2"/>
          <a:stretch>
            <a:fillRect/>
          </a:stretch>
        </p:blipFill>
        <p:spPr>
          <a:xfrm>
            <a:off x="1524000" y="3352800"/>
            <a:ext cx="5951330" cy="2438400"/>
          </a:xfrm>
          <a:prstGeom prst="rect">
            <a:avLst/>
          </a:prstGeom>
        </p:spPr>
      </p:pic>
      <p:sp>
        <p:nvSpPr>
          <p:cNvPr id="5" name="Oval 4"/>
          <p:cNvSpPr/>
          <p:nvPr/>
        </p:nvSpPr>
        <p:spPr>
          <a:xfrm>
            <a:off x="3589130" y="3810000"/>
            <a:ext cx="2971800" cy="1371600"/>
          </a:xfrm>
          <a:prstGeom prst="ellipse">
            <a:avLst/>
          </a:prstGeom>
          <a:solidFill>
            <a:srgbClr val="0080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a:ea typeface="+mn-ea"/>
                <a:cs typeface="+mn-cs"/>
              </a:rPr>
              <a:t>PV &gt; 0</a:t>
            </a:r>
          </a:p>
        </p:txBody>
      </p:sp>
    </p:spTree>
    <p:extLst>
      <p:ext uri="{BB962C8B-B14F-4D97-AF65-F5344CB8AC3E}">
        <p14:creationId xmlns:p14="http://schemas.microsoft.com/office/powerpoint/2010/main" val="398752082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a:t>Balanced anticyclones exist too...</a:t>
            </a:r>
          </a:p>
        </p:txBody>
      </p:sp>
      <p:sp>
        <p:nvSpPr>
          <p:cNvPr id="3" name="Content Placeholder 2"/>
          <p:cNvSpPr>
            <a:spLocks noGrp="1"/>
          </p:cNvSpPr>
          <p:nvPr>
            <p:ph idx="1"/>
          </p:nvPr>
        </p:nvSpPr>
        <p:spPr/>
        <p:txBody>
          <a:bodyPr/>
          <a:lstStyle/>
          <a:p>
            <a:r>
              <a:rPr lang="en-US"/>
              <a:t>Just the opposite of a cyclone...</a:t>
            </a:r>
          </a:p>
        </p:txBody>
      </p:sp>
      <p:pic>
        <p:nvPicPr>
          <p:cNvPr id="4" name="Picture 3"/>
          <p:cNvPicPr>
            <a:picLocks noChangeAspect="1"/>
          </p:cNvPicPr>
          <p:nvPr/>
        </p:nvPicPr>
        <p:blipFill>
          <a:blip r:embed="rId2"/>
          <a:stretch>
            <a:fillRect/>
          </a:stretch>
        </p:blipFill>
        <p:spPr>
          <a:xfrm>
            <a:off x="1143000" y="2590800"/>
            <a:ext cx="6718300" cy="3505598"/>
          </a:xfrm>
          <a:prstGeom prst="rect">
            <a:avLst/>
          </a:prstGeom>
        </p:spPr>
      </p:pic>
      <p:sp>
        <p:nvSpPr>
          <p:cNvPr id="5" name="Oval 4"/>
          <p:cNvSpPr/>
          <p:nvPr/>
        </p:nvSpPr>
        <p:spPr>
          <a:xfrm>
            <a:off x="3276600" y="3352800"/>
            <a:ext cx="2667000" cy="1676400"/>
          </a:xfrm>
          <a:prstGeom prst="ellipse">
            <a:avLst/>
          </a:prstGeom>
          <a:solidFill>
            <a:srgbClr val="FF6600">
              <a:alpha val="50000"/>
            </a:srgbClr>
          </a:solidFill>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000" b="0" i="0" u="none" strike="noStrike" kern="1200" cap="none" spc="0" normalizeH="0" baseline="0" noProof="0">
                <a:ln>
                  <a:noFill/>
                </a:ln>
                <a:solidFill>
                  <a:prstClr val="white"/>
                </a:solidFill>
                <a:effectLst/>
                <a:uLnTx/>
                <a:uFillTx/>
                <a:latin typeface="Calibri"/>
                <a:ea typeface="+mn-ea"/>
                <a:cs typeface="+mn-cs"/>
              </a:rPr>
              <a:t>PV &lt; 0</a:t>
            </a:r>
          </a:p>
        </p:txBody>
      </p:sp>
    </p:spTree>
    <p:extLst>
      <p:ext uri="{BB962C8B-B14F-4D97-AF65-F5344CB8AC3E}">
        <p14:creationId xmlns:p14="http://schemas.microsoft.com/office/powerpoint/2010/main" val="307219400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20F3F9F-4890-FC44-BD0E-24BFE56CC11B}"/>
              </a:ext>
            </a:extLst>
          </p:cNvPr>
          <p:cNvSpPr>
            <a:spLocks noGrp="1"/>
          </p:cNvSpPr>
          <p:nvPr>
            <p:ph type="title"/>
          </p:nvPr>
        </p:nvSpPr>
        <p:spPr/>
        <p:txBody>
          <a:bodyPr/>
          <a:lstStyle/>
          <a:p>
            <a:r>
              <a:rPr lang="en-US" dirty="0"/>
              <a:t>The big idea of it</a:t>
            </a:r>
          </a:p>
        </p:txBody>
      </p:sp>
      <p:sp>
        <p:nvSpPr>
          <p:cNvPr id="3" name="Content Placeholder 2">
            <a:extLst>
              <a:ext uri="{FF2B5EF4-FFF2-40B4-BE49-F238E27FC236}">
                <a16:creationId xmlns:a16="http://schemas.microsoft.com/office/drawing/2014/main" xmlns="" id="{923FCC09-7C28-B34D-8B7C-267485CF7033}"/>
              </a:ext>
            </a:extLst>
          </p:cNvPr>
          <p:cNvSpPr>
            <a:spLocks noGrp="1"/>
          </p:cNvSpPr>
          <p:nvPr>
            <p:ph idx="1"/>
          </p:nvPr>
        </p:nvSpPr>
        <p:spPr/>
        <p:txBody>
          <a:bodyPr>
            <a:normAutofit fontScale="77500" lnSpcReduction="20000"/>
          </a:bodyPr>
          <a:lstStyle/>
          <a:p>
            <a:r>
              <a:rPr lang="en-US" dirty="0"/>
              <a:t>In the thermal wind lab, you learned about how </a:t>
            </a:r>
            <a:r>
              <a:rPr lang="en-US" i="1" dirty="0"/>
              <a:t>the slope of pressure surfaces (indicating the PGF</a:t>
            </a:r>
            <a:r>
              <a:rPr lang="en-US" dirty="0"/>
              <a:t>) balances the Coriolis force in geostrophic flow</a:t>
            </a:r>
          </a:p>
          <a:p>
            <a:r>
              <a:rPr lang="en-US" dirty="0"/>
              <a:t>You also learned how </a:t>
            </a:r>
            <a:r>
              <a:rPr lang="en-US" i="1" dirty="0"/>
              <a:t>thickness</a:t>
            </a:r>
            <a:r>
              <a:rPr lang="en-US" dirty="0"/>
              <a:t> (between pressure surfaces) is proportional to T </a:t>
            </a:r>
          </a:p>
          <a:p>
            <a:endParaRPr lang="en-US" dirty="0"/>
          </a:p>
          <a:p>
            <a:r>
              <a:rPr lang="en-US" dirty="0"/>
              <a:t>This gave you a 3D view of T around wind jets. </a:t>
            </a:r>
          </a:p>
          <a:p>
            <a:endParaRPr lang="en-US" dirty="0"/>
          </a:p>
          <a:p>
            <a:r>
              <a:rPr lang="en-US" dirty="0"/>
              <a:t>But wind always blows in circuits (circulations),  so it is often more useful to think of </a:t>
            </a:r>
            <a:r>
              <a:rPr lang="en-US" i="1" dirty="0"/>
              <a:t>vortices</a:t>
            </a:r>
            <a:r>
              <a:rPr lang="en-US" dirty="0"/>
              <a:t> (with vorticity as the budget equation) as the fundament of flow. </a:t>
            </a:r>
          </a:p>
          <a:p>
            <a:r>
              <a:rPr lang="en-US" dirty="0"/>
              <a:t>Then T is understood in terms of warm and cool </a:t>
            </a:r>
            <a:r>
              <a:rPr lang="en-US" i="1" dirty="0"/>
              <a:t>cores. </a:t>
            </a:r>
            <a:endParaRPr lang="en-US" dirty="0"/>
          </a:p>
        </p:txBody>
      </p:sp>
    </p:spTree>
    <p:extLst>
      <p:ext uri="{BB962C8B-B14F-4D97-AF65-F5344CB8AC3E}">
        <p14:creationId xmlns:p14="http://schemas.microsoft.com/office/powerpoint/2010/main" val="25298117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3D3B998-DD98-4A4C-BEF9-F03C252EA250}"/>
              </a:ext>
            </a:extLst>
          </p:cNvPr>
          <p:cNvSpPr>
            <a:spLocks noGrp="1"/>
          </p:cNvSpPr>
          <p:nvPr>
            <p:ph type="title"/>
          </p:nvPr>
        </p:nvSpPr>
        <p:spPr/>
        <p:txBody>
          <a:bodyPr/>
          <a:lstStyle/>
          <a:p>
            <a:r>
              <a:rPr lang="en-US" dirty="0">
                <a:solidFill>
                  <a:schemeClr val="bg2"/>
                </a:solidFill>
              </a:rPr>
              <a:t>Vorticity (or PV) blobs</a:t>
            </a:r>
          </a:p>
        </p:txBody>
      </p:sp>
      <p:sp>
        <p:nvSpPr>
          <p:cNvPr id="3" name="Content Placeholder 2">
            <a:extLst>
              <a:ext uri="{FF2B5EF4-FFF2-40B4-BE49-F238E27FC236}">
                <a16:creationId xmlns:a16="http://schemas.microsoft.com/office/drawing/2014/main" xmlns="" id="{05333222-96AC-004E-BDAA-67159344C3BD}"/>
              </a:ext>
            </a:extLst>
          </p:cNvPr>
          <p:cNvSpPr>
            <a:spLocks noGrp="1"/>
          </p:cNvSpPr>
          <p:nvPr>
            <p:ph idx="1"/>
          </p:nvPr>
        </p:nvSpPr>
        <p:spPr/>
        <p:txBody>
          <a:bodyPr/>
          <a:lstStyle/>
          <a:p>
            <a:r>
              <a:rPr lang="en-US" dirty="0">
                <a:solidFill>
                  <a:schemeClr val="bg2"/>
                </a:solidFill>
              </a:rPr>
              <a:t>Where do they come from? </a:t>
            </a:r>
          </a:p>
          <a:p>
            <a:r>
              <a:rPr lang="en-US" dirty="0">
                <a:solidFill>
                  <a:srgbClr val="FF0000"/>
                </a:solidFill>
              </a:rPr>
              <a:t>How do they interact? </a:t>
            </a:r>
          </a:p>
          <a:p>
            <a:pPr lvl="1"/>
            <a:r>
              <a:rPr lang="en-US" dirty="0">
                <a:solidFill>
                  <a:srgbClr val="FF0000"/>
                </a:solidFill>
              </a:rPr>
              <a:t>(this we studied, in the horizontal plane)</a:t>
            </a:r>
            <a:endParaRPr lang="en-US" dirty="0">
              <a:solidFill>
                <a:schemeClr val="bg2"/>
              </a:solidFill>
            </a:endParaRPr>
          </a:p>
          <a:p>
            <a:r>
              <a:rPr lang="en-US" dirty="0">
                <a:solidFill>
                  <a:schemeClr val="bg2"/>
                </a:solidFill>
              </a:rPr>
              <a:t>Do they get destroyed? </a:t>
            </a:r>
          </a:p>
          <a:p>
            <a:endParaRPr lang="en-US" dirty="0">
              <a:solidFill>
                <a:schemeClr val="bg2"/>
              </a:solidFill>
            </a:endParaRPr>
          </a:p>
          <a:p>
            <a:endParaRPr lang="en-US" dirty="0">
              <a:solidFill>
                <a:schemeClr val="bg2"/>
              </a:solidFill>
            </a:endParaRPr>
          </a:p>
          <a:p>
            <a:r>
              <a:rPr lang="en-US" dirty="0">
                <a:solidFill>
                  <a:schemeClr val="bg2"/>
                </a:solidFill>
              </a:rPr>
              <a:t>(Soon: tackling the complications)</a:t>
            </a:r>
          </a:p>
        </p:txBody>
      </p:sp>
      <p:pic>
        <p:nvPicPr>
          <p:cNvPr id="4" name="Picture 3">
            <a:extLst>
              <a:ext uri="{FF2B5EF4-FFF2-40B4-BE49-F238E27FC236}">
                <a16:creationId xmlns:a16="http://schemas.microsoft.com/office/drawing/2014/main" xmlns="" id="{BE7F91AC-EC76-2643-8402-1E3D2D84CCE9}"/>
              </a:ext>
            </a:extLst>
          </p:cNvPr>
          <p:cNvPicPr>
            <a:picLocks noChangeAspect="1"/>
          </p:cNvPicPr>
          <p:nvPr/>
        </p:nvPicPr>
        <p:blipFill>
          <a:blip r:embed="rId2"/>
          <a:stretch>
            <a:fillRect/>
          </a:stretch>
        </p:blipFill>
        <p:spPr>
          <a:xfrm>
            <a:off x="1524000" y="6083300"/>
            <a:ext cx="5575300" cy="469900"/>
          </a:xfrm>
          <a:prstGeom prst="rect">
            <a:avLst/>
          </a:prstGeom>
        </p:spPr>
      </p:pic>
      <p:pic>
        <p:nvPicPr>
          <p:cNvPr id="7" name="Picture 6">
            <a:extLst>
              <a:ext uri="{FF2B5EF4-FFF2-40B4-BE49-F238E27FC236}">
                <a16:creationId xmlns:a16="http://schemas.microsoft.com/office/drawing/2014/main" xmlns="" id="{12A86692-A1E2-004F-8CC9-ECC689450C59}"/>
              </a:ext>
            </a:extLst>
          </p:cNvPr>
          <p:cNvPicPr>
            <a:picLocks noChangeAspect="1"/>
          </p:cNvPicPr>
          <p:nvPr/>
        </p:nvPicPr>
        <p:blipFill>
          <a:blip r:embed="rId3"/>
          <a:stretch>
            <a:fillRect/>
          </a:stretch>
        </p:blipFill>
        <p:spPr>
          <a:xfrm>
            <a:off x="0" y="1143000"/>
            <a:ext cx="1612590" cy="965200"/>
          </a:xfrm>
          <a:prstGeom prst="rect">
            <a:avLst/>
          </a:prstGeom>
        </p:spPr>
      </p:pic>
      <p:pic>
        <p:nvPicPr>
          <p:cNvPr id="8" name="Picture 7">
            <a:extLst>
              <a:ext uri="{FF2B5EF4-FFF2-40B4-BE49-F238E27FC236}">
                <a16:creationId xmlns:a16="http://schemas.microsoft.com/office/drawing/2014/main" xmlns="" id="{D88A0C61-06D8-AB4C-9B5F-EF69852A6A70}"/>
              </a:ext>
            </a:extLst>
          </p:cNvPr>
          <p:cNvPicPr>
            <a:picLocks noChangeAspect="1"/>
          </p:cNvPicPr>
          <p:nvPr/>
        </p:nvPicPr>
        <p:blipFill>
          <a:blip r:embed="rId4"/>
          <a:stretch>
            <a:fillRect/>
          </a:stretch>
        </p:blipFill>
        <p:spPr>
          <a:xfrm>
            <a:off x="7315200" y="1143000"/>
            <a:ext cx="1593850" cy="1225550"/>
          </a:xfrm>
          <a:prstGeom prst="rect">
            <a:avLst/>
          </a:prstGeom>
        </p:spPr>
      </p:pic>
    </p:spTree>
    <p:extLst>
      <p:ext uri="{BB962C8B-B14F-4D97-AF65-F5344CB8AC3E}">
        <p14:creationId xmlns:p14="http://schemas.microsoft.com/office/powerpoint/2010/main" val="370376697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xmlns="" id="{7F84F8ED-B3A3-8443-890D-116B15533AB7}"/>
              </a:ext>
            </a:extLst>
          </p:cNvPr>
          <p:cNvPicPr>
            <a:picLocks noChangeAspect="1"/>
          </p:cNvPicPr>
          <p:nvPr/>
        </p:nvPicPr>
        <p:blipFill>
          <a:blip r:embed="rId2"/>
          <a:stretch>
            <a:fillRect/>
          </a:stretch>
        </p:blipFill>
        <p:spPr>
          <a:xfrm>
            <a:off x="2159000" y="5321300"/>
            <a:ext cx="4699000" cy="1308100"/>
          </a:xfrm>
          <a:prstGeom prst="rect">
            <a:avLst/>
          </a:prstGeom>
        </p:spPr>
      </p:pic>
      <p:sp>
        <p:nvSpPr>
          <p:cNvPr id="3" name="Content Placeholder 2">
            <a:extLst>
              <a:ext uri="{FF2B5EF4-FFF2-40B4-BE49-F238E27FC236}">
                <a16:creationId xmlns:a16="http://schemas.microsoft.com/office/drawing/2014/main" xmlns="" id="{2DB0C3A5-71E0-DE45-8C0B-26B6F1184E26}"/>
              </a:ext>
            </a:extLst>
          </p:cNvPr>
          <p:cNvSpPr>
            <a:spLocks noGrp="1"/>
          </p:cNvSpPr>
          <p:nvPr>
            <p:ph idx="1"/>
          </p:nvPr>
        </p:nvSpPr>
        <p:spPr>
          <a:xfrm>
            <a:off x="685800" y="2273300"/>
            <a:ext cx="7772400" cy="4114800"/>
          </a:xfrm>
        </p:spPr>
        <p:txBody>
          <a:bodyPr/>
          <a:lstStyle/>
          <a:p>
            <a:r>
              <a:rPr lang="en-US" dirty="0">
                <a:solidFill>
                  <a:schemeClr val="bg2"/>
                </a:solidFill>
              </a:rPr>
              <a:t>This is called a </a:t>
            </a:r>
            <a:r>
              <a:rPr lang="en-US" i="1" dirty="0">
                <a:solidFill>
                  <a:srgbClr val="0070C0"/>
                </a:solidFill>
              </a:rPr>
              <a:t>cool core </a:t>
            </a:r>
            <a:r>
              <a:rPr lang="en-US" i="1" dirty="0">
                <a:solidFill>
                  <a:schemeClr val="bg2"/>
                </a:solidFill>
              </a:rPr>
              <a:t>cyclone:</a:t>
            </a:r>
          </a:p>
          <a:p>
            <a:endParaRPr lang="en-US" i="1" dirty="0">
              <a:solidFill>
                <a:schemeClr val="bg2"/>
              </a:solidFill>
            </a:endParaRPr>
          </a:p>
          <a:p>
            <a:endParaRPr lang="en-US" i="1" dirty="0">
              <a:solidFill>
                <a:schemeClr val="bg2"/>
              </a:solidFill>
            </a:endParaRPr>
          </a:p>
          <a:p>
            <a:pPr marL="0" indent="0">
              <a:buNone/>
            </a:pPr>
            <a:endParaRPr lang="en-US" i="1" dirty="0">
              <a:solidFill>
                <a:schemeClr val="bg2"/>
              </a:solidFill>
            </a:endParaRPr>
          </a:p>
          <a:p>
            <a:r>
              <a:rPr lang="en-US" dirty="0">
                <a:solidFill>
                  <a:schemeClr val="bg2"/>
                </a:solidFill>
              </a:rPr>
              <a:t>This is called a </a:t>
            </a:r>
            <a:r>
              <a:rPr lang="en-US" i="1" dirty="0">
                <a:solidFill>
                  <a:srgbClr val="C00000"/>
                </a:solidFill>
              </a:rPr>
              <a:t>warm core </a:t>
            </a:r>
            <a:r>
              <a:rPr lang="en-US" i="1" dirty="0">
                <a:solidFill>
                  <a:schemeClr val="bg2"/>
                </a:solidFill>
              </a:rPr>
              <a:t>cyclone:</a:t>
            </a:r>
          </a:p>
          <a:p>
            <a:endParaRPr lang="en-US" i="1" dirty="0">
              <a:solidFill>
                <a:schemeClr val="bg2"/>
              </a:solidFill>
            </a:endParaRPr>
          </a:p>
          <a:p>
            <a:endParaRPr lang="en-US" i="1" dirty="0">
              <a:solidFill>
                <a:schemeClr val="bg2"/>
              </a:solidFill>
            </a:endParaRPr>
          </a:p>
        </p:txBody>
      </p:sp>
      <p:pic>
        <p:nvPicPr>
          <p:cNvPr id="14" name="Picture 13">
            <a:extLst>
              <a:ext uri="{FF2B5EF4-FFF2-40B4-BE49-F238E27FC236}">
                <a16:creationId xmlns:a16="http://schemas.microsoft.com/office/drawing/2014/main" xmlns="" id="{DCBF2DD8-3774-9D4A-9726-AE0702BEECC2}"/>
              </a:ext>
            </a:extLst>
          </p:cNvPr>
          <p:cNvPicPr>
            <a:picLocks noChangeAspect="1"/>
          </p:cNvPicPr>
          <p:nvPr/>
        </p:nvPicPr>
        <p:blipFill>
          <a:blip r:embed="rId3"/>
          <a:stretch>
            <a:fillRect/>
          </a:stretch>
        </p:blipFill>
        <p:spPr>
          <a:xfrm>
            <a:off x="2095500" y="2806700"/>
            <a:ext cx="4953000" cy="1828800"/>
          </a:xfrm>
          <a:prstGeom prst="rect">
            <a:avLst/>
          </a:prstGeom>
        </p:spPr>
      </p:pic>
      <p:sp>
        <p:nvSpPr>
          <p:cNvPr id="2" name="Title 1">
            <a:extLst>
              <a:ext uri="{FF2B5EF4-FFF2-40B4-BE49-F238E27FC236}">
                <a16:creationId xmlns:a16="http://schemas.microsoft.com/office/drawing/2014/main" xmlns="" id="{92251A98-C851-B144-BA39-A05902D7588D}"/>
              </a:ext>
            </a:extLst>
          </p:cNvPr>
          <p:cNvSpPr>
            <a:spLocks noGrp="1"/>
          </p:cNvSpPr>
          <p:nvPr>
            <p:ph type="title"/>
          </p:nvPr>
        </p:nvSpPr>
        <p:spPr/>
        <p:txBody>
          <a:bodyPr/>
          <a:lstStyle/>
          <a:p>
            <a:r>
              <a:rPr lang="en-US" dirty="0">
                <a:solidFill>
                  <a:schemeClr val="bg2"/>
                </a:solidFill>
              </a:rPr>
              <a:t>Since our main weather concern is in the </a:t>
            </a:r>
            <a:r>
              <a:rPr lang="en-US" i="1" dirty="0">
                <a:solidFill>
                  <a:schemeClr val="bg2"/>
                </a:solidFill>
              </a:rPr>
              <a:t>lower troposphere</a:t>
            </a:r>
            <a:r>
              <a:rPr lang="en-US" dirty="0">
                <a:solidFill>
                  <a:schemeClr val="bg2"/>
                </a:solidFill>
              </a:rPr>
              <a:t> (where water is),</a:t>
            </a:r>
          </a:p>
        </p:txBody>
      </p:sp>
      <p:cxnSp>
        <p:nvCxnSpPr>
          <p:cNvPr id="6" name="Straight Connector 5">
            <a:extLst>
              <a:ext uri="{FF2B5EF4-FFF2-40B4-BE49-F238E27FC236}">
                <a16:creationId xmlns:a16="http://schemas.microsoft.com/office/drawing/2014/main" xmlns="" id="{C47EFC39-09EE-944F-8217-6CAE88CF34D0}"/>
              </a:ext>
            </a:extLst>
          </p:cNvPr>
          <p:cNvCxnSpPr/>
          <p:nvPr/>
        </p:nvCxnSpPr>
        <p:spPr bwMode="auto">
          <a:xfrm flipH="1" flipV="1">
            <a:off x="2362200" y="4406900"/>
            <a:ext cx="4495800" cy="152400"/>
          </a:xfrm>
          <a:prstGeom prst="line">
            <a:avLst/>
          </a:prstGeom>
          <a:noFill/>
          <a:ln w="12700" cap="flat" cmpd="sng" algn="ctr">
            <a:solidFill>
              <a:schemeClr val="tx1"/>
            </a:solidFill>
            <a:prstDash val="solid"/>
            <a:round/>
            <a:headEnd type="none" w="med" len="med"/>
            <a:tailEnd type="triangle" w="med" len="med"/>
          </a:ln>
          <a:effectLst/>
        </p:spPr>
      </p:cxnSp>
      <p:cxnSp>
        <p:nvCxnSpPr>
          <p:cNvPr id="8" name="Straight Connector 7">
            <a:extLst>
              <a:ext uri="{FF2B5EF4-FFF2-40B4-BE49-F238E27FC236}">
                <a16:creationId xmlns:a16="http://schemas.microsoft.com/office/drawing/2014/main" xmlns="" id="{D4218207-E612-4845-B454-28D2C53DA2B2}"/>
              </a:ext>
            </a:extLst>
          </p:cNvPr>
          <p:cNvCxnSpPr>
            <a:cxnSpLocks/>
          </p:cNvCxnSpPr>
          <p:nvPr/>
        </p:nvCxnSpPr>
        <p:spPr bwMode="auto">
          <a:xfrm flipV="1">
            <a:off x="2133600" y="4483100"/>
            <a:ext cx="5029200" cy="15240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12" name="Picture 11">
            <a:extLst>
              <a:ext uri="{FF2B5EF4-FFF2-40B4-BE49-F238E27FC236}">
                <a16:creationId xmlns:a16="http://schemas.microsoft.com/office/drawing/2014/main" xmlns="" id="{58A3C08D-C825-B74C-859C-B2866AB77DC8}"/>
              </a:ext>
            </a:extLst>
          </p:cNvPr>
          <p:cNvPicPr>
            <a:picLocks noChangeAspect="1"/>
          </p:cNvPicPr>
          <p:nvPr/>
        </p:nvPicPr>
        <p:blipFill>
          <a:blip r:embed="rId4"/>
          <a:stretch>
            <a:fillRect/>
          </a:stretch>
        </p:blipFill>
        <p:spPr>
          <a:xfrm flipH="1">
            <a:off x="4191000" y="4178300"/>
            <a:ext cx="240921" cy="393700"/>
          </a:xfrm>
          <a:prstGeom prst="rect">
            <a:avLst/>
          </a:prstGeom>
        </p:spPr>
      </p:pic>
      <p:pic>
        <p:nvPicPr>
          <p:cNvPr id="13" name="Picture 12">
            <a:extLst>
              <a:ext uri="{FF2B5EF4-FFF2-40B4-BE49-F238E27FC236}">
                <a16:creationId xmlns:a16="http://schemas.microsoft.com/office/drawing/2014/main" xmlns="" id="{7C4325B0-02AF-1046-BFF4-1416B6498789}"/>
              </a:ext>
            </a:extLst>
          </p:cNvPr>
          <p:cNvPicPr>
            <a:picLocks noChangeAspect="1"/>
          </p:cNvPicPr>
          <p:nvPr/>
        </p:nvPicPr>
        <p:blipFill>
          <a:blip r:embed="rId5"/>
          <a:stretch>
            <a:fillRect/>
          </a:stretch>
        </p:blipFill>
        <p:spPr>
          <a:xfrm>
            <a:off x="5105400" y="3429000"/>
            <a:ext cx="635000" cy="599281"/>
          </a:xfrm>
          <a:prstGeom prst="rect">
            <a:avLst/>
          </a:prstGeom>
        </p:spPr>
      </p:pic>
      <p:cxnSp>
        <p:nvCxnSpPr>
          <p:cNvPr id="16" name="Straight Connector 15">
            <a:extLst>
              <a:ext uri="{FF2B5EF4-FFF2-40B4-BE49-F238E27FC236}">
                <a16:creationId xmlns:a16="http://schemas.microsoft.com/office/drawing/2014/main" xmlns="" id="{0693B997-D515-9A42-BEE3-F60BBEB27B3A}"/>
              </a:ext>
            </a:extLst>
          </p:cNvPr>
          <p:cNvCxnSpPr/>
          <p:nvPr/>
        </p:nvCxnSpPr>
        <p:spPr bwMode="auto">
          <a:xfrm flipH="1" flipV="1">
            <a:off x="2247900" y="6477000"/>
            <a:ext cx="4495800" cy="152400"/>
          </a:xfrm>
          <a:prstGeom prst="line">
            <a:avLst/>
          </a:prstGeom>
          <a:noFill/>
          <a:ln w="12700" cap="flat" cmpd="sng" algn="ctr">
            <a:solidFill>
              <a:schemeClr val="tx1"/>
            </a:solidFill>
            <a:prstDash val="solid"/>
            <a:round/>
            <a:headEnd type="none" w="med" len="med"/>
            <a:tailEnd type="triangle" w="med" len="med"/>
          </a:ln>
          <a:effectLst/>
        </p:spPr>
      </p:cxnSp>
      <p:cxnSp>
        <p:nvCxnSpPr>
          <p:cNvPr id="17" name="Straight Connector 16">
            <a:extLst>
              <a:ext uri="{FF2B5EF4-FFF2-40B4-BE49-F238E27FC236}">
                <a16:creationId xmlns:a16="http://schemas.microsoft.com/office/drawing/2014/main" xmlns="" id="{CC55C7AE-65C0-4A4A-B03C-1E002BE617FC}"/>
              </a:ext>
            </a:extLst>
          </p:cNvPr>
          <p:cNvCxnSpPr>
            <a:cxnSpLocks/>
          </p:cNvCxnSpPr>
          <p:nvPr/>
        </p:nvCxnSpPr>
        <p:spPr bwMode="auto">
          <a:xfrm flipV="1">
            <a:off x="2019300" y="6553200"/>
            <a:ext cx="5029200" cy="152400"/>
          </a:xfrm>
          <a:prstGeom prst="line">
            <a:avLst/>
          </a:prstGeom>
          <a:ln>
            <a:headEnd type="none" w="med" len="med"/>
            <a:tailEnd type="triangle" w="med" len="med"/>
          </a:ln>
        </p:spPr>
        <p:style>
          <a:lnRef idx="3">
            <a:schemeClr val="dk1"/>
          </a:lnRef>
          <a:fillRef idx="0">
            <a:schemeClr val="dk1"/>
          </a:fillRef>
          <a:effectRef idx="2">
            <a:schemeClr val="dk1"/>
          </a:effectRef>
          <a:fontRef idx="minor">
            <a:schemeClr val="tx1"/>
          </a:fontRef>
        </p:style>
      </p:cxnSp>
      <p:pic>
        <p:nvPicPr>
          <p:cNvPr id="18" name="Picture 17">
            <a:extLst>
              <a:ext uri="{FF2B5EF4-FFF2-40B4-BE49-F238E27FC236}">
                <a16:creationId xmlns:a16="http://schemas.microsoft.com/office/drawing/2014/main" xmlns="" id="{E014001F-0605-874F-97F8-EC23E3C1FB2F}"/>
              </a:ext>
            </a:extLst>
          </p:cNvPr>
          <p:cNvPicPr>
            <a:picLocks noChangeAspect="1"/>
          </p:cNvPicPr>
          <p:nvPr/>
        </p:nvPicPr>
        <p:blipFill>
          <a:blip r:embed="rId4"/>
          <a:stretch>
            <a:fillRect/>
          </a:stretch>
        </p:blipFill>
        <p:spPr>
          <a:xfrm flipH="1">
            <a:off x="4076700" y="6248400"/>
            <a:ext cx="240921" cy="393700"/>
          </a:xfrm>
          <a:prstGeom prst="rect">
            <a:avLst/>
          </a:prstGeom>
        </p:spPr>
      </p:pic>
      <p:pic>
        <p:nvPicPr>
          <p:cNvPr id="19" name="Picture 18">
            <a:extLst>
              <a:ext uri="{FF2B5EF4-FFF2-40B4-BE49-F238E27FC236}">
                <a16:creationId xmlns:a16="http://schemas.microsoft.com/office/drawing/2014/main" xmlns="" id="{3C295FE3-8D06-5144-B2AD-1D51F74F9DF1}"/>
              </a:ext>
            </a:extLst>
          </p:cNvPr>
          <p:cNvPicPr>
            <a:picLocks noChangeAspect="1"/>
          </p:cNvPicPr>
          <p:nvPr/>
        </p:nvPicPr>
        <p:blipFill>
          <a:blip r:embed="rId5"/>
          <a:stretch>
            <a:fillRect/>
          </a:stretch>
        </p:blipFill>
        <p:spPr>
          <a:xfrm>
            <a:off x="4114800" y="5486400"/>
            <a:ext cx="381000" cy="599281"/>
          </a:xfrm>
          <a:prstGeom prst="rect">
            <a:avLst/>
          </a:prstGeom>
        </p:spPr>
      </p:pic>
      <p:pic>
        <p:nvPicPr>
          <p:cNvPr id="15" name="Picture 14">
            <a:extLst>
              <a:ext uri="{FF2B5EF4-FFF2-40B4-BE49-F238E27FC236}">
                <a16:creationId xmlns:a16="http://schemas.microsoft.com/office/drawing/2014/main" xmlns="" id="{1531E645-801E-D640-83E8-21762DD137E9}"/>
              </a:ext>
            </a:extLst>
          </p:cNvPr>
          <p:cNvPicPr>
            <a:picLocks noChangeAspect="1"/>
          </p:cNvPicPr>
          <p:nvPr/>
        </p:nvPicPr>
        <p:blipFill>
          <a:blip r:embed="rId5"/>
          <a:stretch>
            <a:fillRect/>
          </a:stretch>
        </p:blipFill>
        <p:spPr>
          <a:xfrm>
            <a:off x="5257800" y="5486400"/>
            <a:ext cx="406400" cy="599281"/>
          </a:xfrm>
          <a:prstGeom prst="rect">
            <a:avLst/>
          </a:prstGeom>
        </p:spPr>
      </p:pic>
    </p:spTree>
    <p:extLst>
      <p:ext uri="{BB962C8B-B14F-4D97-AF65-F5344CB8AC3E}">
        <p14:creationId xmlns:p14="http://schemas.microsoft.com/office/powerpoint/2010/main" val="44933665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 part 1</a:t>
            </a:r>
          </a:p>
        </p:txBody>
      </p:sp>
      <p:sp>
        <p:nvSpPr>
          <p:cNvPr id="3" name="Content Placeholder 2">
            <a:extLst>
              <a:ext uri="{FF2B5EF4-FFF2-40B4-BE49-F238E27FC236}">
                <a16:creationId xmlns:a16="http://schemas.microsoft.com/office/drawing/2014/main" xmlns="" id="{F6B41D19-611D-FE47-AFBA-31D9D1E14C28}"/>
              </a:ext>
            </a:extLst>
          </p:cNvPr>
          <p:cNvSpPr>
            <a:spLocks noGrp="1"/>
          </p:cNvSpPr>
          <p:nvPr>
            <p:ph idx="1"/>
          </p:nvPr>
        </p:nvSpPr>
        <p:spPr>
          <a:xfrm>
            <a:off x="304800" y="1066800"/>
            <a:ext cx="8458200" cy="5029200"/>
          </a:xfrm>
        </p:spPr>
        <p:txBody>
          <a:bodyPr/>
          <a:lstStyle/>
          <a:p>
            <a:r>
              <a:rPr lang="en-US" dirty="0">
                <a:solidFill>
                  <a:srgbClr val="FF0000"/>
                </a:solidFill>
              </a:rPr>
              <a:t> Open Mapes IDV </a:t>
            </a:r>
            <a:r>
              <a:rPr lang="en-US" dirty="0">
                <a:solidFill>
                  <a:srgbClr val="FF0000"/>
                </a:solidFill>
                <a:sym typeface="Wingdings" pitchFamily="2" charset="2"/>
              </a:rPr>
              <a:t> </a:t>
            </a:r>
            <a:r>
              <a:rPr lang="en-US" dirty="0">
                <a:solidFill>
                  <a:srgbClr val="FF0000"/>
                </a:solidFill>
              </a:rPr>
              <a:t>UM ATM407…</a:t>
            </a:r>
          </a:p>
          <a:p>
            <a:pPr lvl="1"/>
            <a:r>
              <a:rPr lang="en-US" dirty="0">
                <a:solidFill>
                  <a:srgbClr val="FF0000"/>
                </a:solidFill>
              </a:rPr>
              <a:t>0000_coolcore_warmcore…</a:t>
            </a:r>
          </a:p>
          <a:p>
            <a:endParaRPr lang="en-US" dirty="0">
              <a:solidFill>
                <a:srgbClr val="FF0000"/>
              </a:solidFill>
            </a:endParaRPr>
          </a:p>
          <a:p>
            <a:endParaRPr lang="en-US" dirty="0">
              <a:solidFill>
                <a:srgbClr val="FF0000"/>
              </a:solidFill>
            </a:endParaRPr>
          </a:p>
          <a:p>
            <a:pPr marL="0" indent="0">
              <a:buNone/>
            </a:pPr>
            <a:endParaRPr lang="en-US" dirty="0">
              <a:solidFill>
                <a:srgbClr val="FF0000"/>
              </a:solidFill>
            </a:endParaRPr>
          </a:p>
          <a:p>
            <a:pPr marL="0" indent="0">
              <a:buNone/>
            </a:pPr>
            <a:r>
              <a:rPr lang="en-US" dirty="0">
                <a:solidFill>
                  <a:srgbClr val="FF0000"/>
                </a:solidFill>
              </a:rPr>
              <a:t>Explore ALL of its displays, at ALL of its times (loop the animation). Learn to use the IDV. The Help menu has pan-zoom help on top. A mouse is a HUGE help for 3D views. </a:t>
            </a:r>
          </a:p>
        </p:txBody>
      </p:sp>
      <p:pic>
        <p:nvPicPr>
          <p:cNvPr id="9" name="Picture 8">
            <a:extLst>
              <a:ext uri="{FF2B5EF4-FFF2-40B4-BE49-F238E27FC236}">
                <a16:creationId xmlns:a16="http://schemas.microsoft.com/office/drawing/2014/main" xmlns="" id="{D7A0FC13-EEB7-574F-A25E-F986ED6477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 y="2209800"/>
            <a:ext cx="8623300" cy="1600200"/>
          </a:xfrm>
          <a:prstGeom prst="rect">
            <a:avLst/>
          </a:prstGeom>
        </p:spPr>
      </p:pic>
    </p:spTree>
    <p:extLst>
      <p:ext uri="{BB962C8B-B14F-4D97-AF65-F5344CB8AC3E}">
        <p14:creationId xmlns:p14="http://schemas.microsoft.com/office/powerpoint/2010/main" val="55430407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 part 1</a:t>
            </a:r>
          </a:p>
        </p:txBody>
      </p:sp>
      <p:sp>
        <p:nvSpPr>
          <p:cNvPr id="3" name="Content Placeholder 2">
            <a:extLst>
              <a:ext uri="{FF2B5EF4-FFF2-40B4-BE49-F238E27FC236}">
                <a16:creationId xmlns:a16="http://schemas.microsoft.com/office/drawing/2014/main" xmlns="" id="{F6B41D19-611D-FE47-AFBA-31D9D1E14C28}"/>
              </a:ext>
            </a:extLst>
          </p:cNvPr>
          <p:cNvSpPr>
            <a:spLocks noGrp="1"/>
          </p:cNvSpPr>
          <p:nvPr>
            <p:ph idx="1"/>
          </p:nvPr>
        </p:nvSpPr>
        <p:spPr>
          <a:xfrm>
            <a:off x="304800" y="1066800"/>
            <a:ext cx="8458200" cy="5029200"/>
          </a:xfrm>
        </p:spPr>
        <p:txBody>
          <a:bodyPr/>
          <a:lstStyle/>
          <a:p>
            <a:r>
              <a:rPr lang="en-US" dirty="0">
                <a:solidFill>
                  <a:srgbClr val="FF0000"/>
                </a:solidFill>
              </a:rPr>
              <a:t>In the following slides, make and label and explain nice clear illustrations like slides 13-17, but for</a:t>
            </a:r>
          </a:p>
          <a:p>
            <a:pPr lvl="1"/>
            <a:r>
              <a:rPr lang="en-US" dirty="0">
                <a:solidFill>
                  <a:srgbClr val="FF0000"/>
                </a:solidFill>
              </a:rPr>
              <a:t>a warm core anticyclone</a:t>
            </a:r>
          </a:p>
          <a:p>
            <a:pPr lvl="1"/>
            <a:r>
              <a:rPr lang="en-US" dirty="0">
                <a:solidFill>
                  <a:srgbClr val="FF0000"/>
                </a:solidFill>
              </a:rPr>
              <a:t>a warm core cyclone</a:t>
            </a:r>
          </a:p>
          <a:p>
            <a:pPr lvl="1"/>
            <a:r>
              <a:rPr lang="en-US" dirty="0">
                <a:solidFill>
                  <a:srgbClr val="FF0000"/>
                </a:solidFill>
              </a:rPr>
              <a:t>a cool core anticyclone</a:t>
            </a:r>
          </a:p>
        </p:txBody>
      </p:sp>
    </p:spTree>
    <p:extLst>
      <p:ext uri="{BB962C8B-B14F-4D97-AF65-F5344CB8AC3E}">
        <p14:creationId xmlns:p14="http://schemas.microsoft.com/office/powerpoint/2010/main" val="99937752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381435-C526-5944-A4B4-2D7C52425412}"/>
              </a:ext>
            </a:extLst>
          </p:cNvPr>
          <p:cNvSpPr>
            <a:spLocks noGrp="1"/>
          </p:cNvSpPr>
          <p:nvPr>
            <p:ph type="title"/>
          </p:nvPr>
        </p:nvSpPr>
        <p:spPr>
          <a:xfrm>
            <a:off x="-618577" y="-83486"/>
            <a:ext cx="7772400" cy="1143000"/>
          </a:xfrm>
        </p:spPr>
        <p:txBody>
          <a:bodyPr/>
          <a:lstStyle/>
          <a:p>
            <a:r>
              <a:rPr lang="en-US" dirty="0">
                <a:solidFill>
                  <a:schemeClr val="bg2"/>
                </a:solidFill>
              </a:rPr>
              <a:t>A warm core anticyclone</a:t>
            </a:r>
          </a:p>
        </p:txBody>
      </p:sp>
      <p:pic>
        <p:nvPicPr>
          <p:cNvPr id="4" name="Picture 3">
            <a:extLst>
              <a:ext uri="{FF2B5EF4-FFF2-40B4-BE49-F238E27FC236}">
                <a16:creationId xmlns:a16="http://schemas.microsoft.com/office/drawing/2014/main" xmlns="" id="{40C9EF1C-ED93-8D46-92E5-5D8AD87F9F8C}"/>
              </a:ext>
            </a:extLst>
          </p:cNvPr>
          <p:cNvPicPr>
            <a:picLocks noChangeAspect="1"/>
          </p:cNvPicPr>
          <p:nvPr/>
        </p:nvPicPr>
        <p:blipFill>
          <a:blip r:embed="rId2"/>
          <a:stretch>
            <a:fillRect/>
          </a:stretch>
        </p:blipFill>
        <p:spPr>
          <a:xfrm>
            <a:off x="6324600" y="140976"/>
            <a:ext cx="2819400" cy="918538"/>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46" y="1066800"/>
            <a:ext cx="8722707" cy="4707610"/>
          </a:xfrm>
          <a:prstGeom prst="rect">
            <a:avLst/>
          </a:prstGeom>
        </p:spPr>
      </p:pic>
      <p:sp>
        <p:nvSpPr>
          <p:cNvPr id="6" name="TextBox 5"/>
          <p:cNvSpPr txBox="1"/>
          <p:nvPr/>
        </p:nvSpPr>
        <p:spPr>
          <a:xfrm>
            <a:off x="0" y="5696417"/>
            <a:ext cx="9144000" cy="1200329"/>
          </a:xfrm>
          <a:prstGeom prst="rect">
            <a:avLst/>
          </a:prstGeom>
          <a:noFill/>
        </p:spPr>
        <p:txBody>
          <a:bodyPr wrap="square" rtlCol="0">
            <a:spAutoFit/>
          </a:bodyPr>
          <a:lstStyle/>
          <a:p>
            <a:r>
              <a:rPr lang="en-US" dirty="0" smtClean="0">
                <a:solidFill>
                  <a:schemeClr val="bg2"/>
                </a:solidFill>
              </a:rPr>
              <a:t>This shows a warm core anticyclone, evident by the vorticity aloft, along with the dips in the theta surfaces near the surface, but divergence of surfaces in the central layer. This is over southern California. Further aloft, there appears to be a possible upper level cyclone, but the focus here remains within the boxed region.</a:t>
            </a:r>
            <a:endParaRPr lang="en-US" dirty="0">
              <a:solidFill>
                <a:schemeClr val="bg2"/>
              </a:solidFill>
            </a:endParaRPr>
          </a:p>
        </p:txBody>
      </p:sp>
      <p:sp>
        <p:nvSpPr>
          <p:cNvPr id="8" name="Rectangle 7"/>
          <p:cNvSpPr/>
          <p:nvPr/>
        </p:nvSpPr>
        <p:spPr bwMode="auto">
          <a:xfrm>
            <a:off x="1219200" y="3429000"/>
            <a:ext cx="1524000" cy="11430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2"/>
              </a:solidFill>
              <a:effectLst/>
              <a:latin typeface="Times New Roman" pitchFamily="18" charset="0"/>
            </a:endParaRPr>
          </a:p>
        </p:txBody>
      </p:sp>
    </p:spTree>
    <p:extLst>
      <p:ext uri="{BB962C8B-B14F-4D97-AF65-F5344CB8AC3E}">
        <p14:creationId xmlns:p14="http://schemas.microsoft.com/office/powerpoint/2010/main" val="113087292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381435-C526-5944-A4B4-2D7C52425412}"/>
              </a:ext>
            </a:extLst>
          </p:cNvPr>
          <p:cNvSpPr>
            <a:spLocks noGrp="1"/>
          </p:cNvSpPr>
          <p:nvPr>
            <p:ph type="title"/>
          </p:nvPr>
        </p:nvSpPr>
        <p:spPr>
          <a:xfrm>
            <a:off x="-1143000" y="-160819"/>
            <a:ext cx="7772400" cy="1143000"/>
          </a:xfrm>
        </p:spPr>
        <p:txBody>
          <a:bodyPr/>
          <a:lstStyle/>
          <a:p>
            <a:r>
              <a:rPr lang="en-US" dirty="0">
                <a:solidFill>
                  <a:schemeClr val="bg2"/>
                </a:solidFill>
              </a:rPr>
              <a:t>A warm core cyclone</a:t>
            </a:r>
          </a:p>
        </p:txBody>
      </p:sp>
      <p:pic>
        <p:nvPicPr>
          <p:cNvPr id="5" name="Picture 4">
            <a:extLst>
              <a:ext uri="{FF2B5EF4-FFF2-40B4-BE49-F238E27FC236}">
                <a16:creationId xmlns:a16="http://schemas.microsoft.com/office/drawing/2014/main" xmlns="" id="{08F9B887-C658-8149-9E1B-141B90687FC2}"/>
              </a:ext>
            </a:extLst>
          </p:cNvPr>
          <p:cNvPicPr>
            <a:picLocks noChangeAspect="1"/>
          </p:cNvPicPr>
          <p:nvPr/>
        </p:nvPicPr>
        <p:blipFill>
          <a:blip r:embed="rId2"/>
          <a:stretch>
            <a:fillRect/>
          </a:stretch>
        </p:blipFill>
        <p:spPr>
          <a:xfrm>
            <a:off x="5499100" y="76200"/>
            <a:ext cx="3644900" cy="1071552"/>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646" y="1147752"/>
            <a:ext cx="8722707" cy="4707610"/>
          </a:xfrm>
          <a:prstGeom prst="rect">
            <a:avLst/>
          </a:prstGeom>
        </p:spPr>
      </p:pic>
      <p:sp>
        <p:nvSpPr>
          <p:cNvPr id="4" name="Rectangle 3"/>
          <p:cNvSpPr/>
          <p:nvPr/>
        </p:nvSpPr>
        <p:spPr bwMode="auto">
          <a:xfrm>
            <a:off x="5257800" y="2743200"/>
            <a:ext cx="1524000" cy="18288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2"/>
              </a:solidFill>
              <a:effectLst/>
              <a:latin typeface="Times New Roman" pitchFamily="18" charset="0"/>
            </a:endParaRPr>
          </a:p>
        </p:txBody>
      </p:sp>
      <p:sp>
        <p:nvSpPr>
          <p:cNvPr id="6" name="TextBox 5"/>
          <p:cNvSpPr txBox="1"/>
          <p:nvPr/>
        </p:nvSpPr>
        <p:spPr>
          <a:xfrm>
            <a:off x="0" y="5943600"/>
            <a:ext cx="9144000" cy="923330"/>
          </a:xfrm>
          <a:prstGeom prst="rect">
            <a:avLst/>
          </a:prstGeom>
          <a:noFill/>
        </p:spPr>
        <p:txBody>
          <a:bodyPr wrap="square" rtlCol="0">
            <a:spAutoFit/>
          </a:bodyPr>
          <a:lstStyle/>
          <a:p>
            <a:r>
              <a:rPr lang="en-US" dirty="0" smtClean="0">
                <a:solidFill>
                  <a:schemeClr val="bg2"/>
                </a:solidFill>
              </a:rPr>
              <a:t>This shows a warm core cyclone, evident by the near surface vorticity, along with the dips in the theta surfaces, especially near the surface. This is from the tropical storm in the Atlantic Basin</a:t>
            </a:r>
            <a:endParaRPr lang="en-US" dirty="0">
              <a:solidFill>
                <a:schemeClr val="bg2"/>
              </a:solidFill>
            </a:endParaRPr>
          </a:p>
        </p:txBody>
      </p:sp>
    </p:spTree>
    <p:extLst>
      <p:ext uri="{BB962C8B-B14F-4D97-AF65-F5344CB8AC3E}">
        <p14:creationId xmlns:p14="http://schemas.microsoft.com/office/powerpoint/2010/main" val="179066497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381435-C526-5944-A4B4-2D7C52425412}"/>
              </a:ext>
            </a:extLst>
          </p:cNvPr>
          <p:cNvSpPr>
            <a:spLocks noGrp="1"/>
          </p:cNvSpPr>
          <p:nvPr>
            <p:ph type="title"/>
          </p:nvPr>
        </p:nvSpPr>
        <p:spPr>
          <a:xfrm>
            <a:off x="-914400" y="-228600"/>
            <a:ext cx="7772400" cy="1143000"/>
          </a:xfrm>
        </p:spPr>
        <p:txBody>
          <a:bodyPr/>
          <a:lstStyle/>
          <a:p>
            <a:r>
              <a:rPr lang="en-US" dirty="0">
                <a:solidFill>
                  <a:schemeClr val="bg2"/>
                </a:solidFill>
              </a:rPr>
              <a:t>A cool core anticyclone</a:t>
            </a:r>
          </a:p>
        </p:txBody>
      </p:sp>
      <p:pic>
        <p:nvPicPr>
          <p:cNvPr id="5" name="Picture 4">
            <a:extLst>
              <a:ext uri="{FF2B5EF4-FFF2-40B4-BE49-F238E27FC236}">
                <a16:creationId xmlns:a16="http://schemas.microsoft.com/office/drawing/2014/main" xmlns="" id="{7B238FCB-13DF-C84A-AC07-C67498994E49}"/>
              </a:ext>
            </a:extLst>
          </p:cNvPr>
          <p:cNvPicPr>
            <a:picLocks noChangeAspect="1"/>
          </p:cNvPicPr>
          <p:nvPr/>
        </p:nvPicPr>
        <p:blipFill>
          <a:blip r:embed="rId2"/>
          <a:stretch>
            <a:fillRect/>
          </a:stretch>
        </p:blipFill>
        <p:spPr>
          <a:xfrm>
            <a:off x="5943600" y="76200"/>
            <a:ext cx="3387256" cy="9144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65200"/>
            <a:ext cx="9144000" cy="4923099"/>
          </a:xfrm>
          <a:prstGeom prst="rect">
            <a:avLst/>
          </a:prstGeom>
        </p:spPr>
      </p:pic>
      <p:sp>
        <p:nvSpPr>
          <p:cNvPr id="7" name="Rectangle 6"/>
          <p:cNvSpPr/>
          <p:nvPr/>
        </p:nvSpPr>
        <p:spPr bwMode="auto">
          <a:xfrm>
            <a:off x="1447800" y="2971800"/>
            <a:ext cx="3581400" cy="18288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bg2"/>
              </a:solidFill>
              <a:effectLst/>
              <a:latin typeface="Times New Roman" pitchFamily="18" charset="0"/>
            </a:endParaRPr>
          </a:p>
        </p:txBody>
      </p:sp>
      <p:sp>
        <p:nvSpPr>
          <p:cNvPr id="8" name="TextBox 7"/>
          <p:cNvSpPr txBox="1"/>
          <p:nvPr/>
        </p:nvSpPr>
        <p:spPr>
          <a:xfrm>
            <a:off x="0" y="5943600"/>
            <a:ext cx="9144000" cy="923330"/>
          </a:xfrm>
          <a:prstGeom prst="rect">
            <a:avLst/>
          </a:prstGeom>
          <a:noFill/>
        </p:spPr>
        <p:txBody>
          <a:bodyPr wrap="square" rtlCol="0">
            <a:spAutoFit/>
          </a:bodyPr>
          <a:lstStyle/>
          <a:p>
            <a:r>
              <a:rPr lang="en-US" dirty="0" smtClean="0">
                <a:solidFill>
                  <a:schemeClr val="bg2"/>
                </a:solidFill>
              </a:rPr>
              <a:t>This shows a cool core anticyclone, evident by the near surface vorticity (albeit weak), along with the humps in the theta surfaces, especially near the surface. This is in Northern Canada. </a:t>
            </a:r>
            <a:endParaRPr lang="en-US" dirty="0">
              <a:solidFill>
                <a:schemeClr val="bg2"/>
              </a:solidFill>
            </a:endParaRPr>
          </a:p>
        </p:txBody>
      </p:sp>
    </p:spTree>
    <p:extLst>
      <p:ext uri="{BB962C8B-B14F-4D97-AF65-F5344CB8AC3E}">
        <p14:creationId xmlns:p14="http://schemas.microsoft.com/office/powerpoint/2010/main" val="690130098"/>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573E2-0B02-244E-BB24-AA1831D975B7}"/>
              </a:ext>
            </a:extLst>
          </p:cNvPr>
          <p:cNvSpPr>
            <a:spLocks noGrp="1"/>
          </p:cNvSpPr>
          <p:nvPr>
            <p:ph type="title"/>
          </p:nvPr>
        </p:nvSpPr>
        <p:spPr>
          <a:xfrm>
            <a:off x="762000" y="8021"/>
            <a:ext cx="7772400" cy="1143000"/>
          </a:xfrm>
        </p:spPr>
        <p:txBody>
          <a:bodyPr/>
          <a:lstStyle/>
          <a:p>
            <a:r>
              <a:rPr lang="en-US" dirty="0">
                <a:solidFill>
                  <a:schemeClr val="bg2"/>
                </a:solidFill>
              </a:rPr>
              <a:t>Isentropic surfaces</a:t>
            </a:r>
          </a:p>
        </p:txBody>
      </p:sp>
      <p:sp>
        <p:nvSpPr>
          <p:cNvPr id="3" name="Content Placeholder 2">
            <a:extLst>
              <a:ext uri="{FF2B5EF4-FFF2-40B4-BE49-F238E27FC236}">
                <a16:creationId xmlns:a16="http://schemas.microsoft.com/office/drawing/2014/main" xmlns="" id="{F6B41D19-611D-FE47-AFBA-31D9D1E14C28}"/>
              </a:ext>
            </a:extLst>
          </p:cNvPr>
          <p:cNvSpPr>
            <a:spLocks noGrp="1"/>
          </p:cNvSpPr>
          <p:nvPr>
            <p:ph idx="1"/>
          </p:nvPr>
        </p:nvSpPr>
        <p:spPr>
          <a:xfrm>
            <a:off x="304800" y="1066800"/>
            <a:ext cx="8763000" cy="5029200"/>
          </a:xfrm>
        </p:spPr>
        <p:txBody>
          <a:bodyPr/>
          <a:lstStyle/>
          <a:p>
            <a:r>
              <a:rPr lang="en-US" dirty="0" err="1">
                <a:solidFill>
                  <a:schemeClr val="bg2"/>
                </a:solidFill>
              </a:rPr>
              <a:t>Isentrope</a:t>
            </a:r>
            <a:r>
              <a:rPr lang="en-US" dirty="0">
                <a:solidFill>
                  <a:schemeClr val="bg2"/>
                </a:solidFill>
              </a:rPr>
              <a:t> contours on the cross sections above are </a:t>
            </a:r>
            <a:r>
              <a:rPr lang="en-US" i="1" dirty="0">
                <a:solidFill>
                  <a:schemeClr val="bg2"/>
                </a:solidFill>
              </a:rPr>
              <a:t>slices of isentropic surfaces</a:t>
            </a:r>
          </a:p>
          <a:p>
            <a:pPr lvl="1"/>
            <a:r>
              <a:rPr lang="en-US" dirty="0">
                <a:solidFill>
                  <a:schemeClr val="bg2"/>
                </a:solidFill>
              </a:rPr>
              <a:t>surfaces of constant entropy</a:t>
            </a:r>
          </a:p>
          <a:p>
            <a:pPr lvl="2"/>
            <a:r>
              <a:rPr lang="en-US" dirty="0">
                <a:solidFill>
                  <a:schemeClr val="bg2"/>
                </a:solidFill>
              </a:rPr>
              <a:t>or potential temperature, or dry static energy </a:t>
            </a:r>
            <a:r>
              <a:rPr lang="en-US" dirty="0" err="1">
                <a:solidFill>
                  <a:schemeClr val="bg2"/>
                </a:solidFill>
              </a:rPr>
              <a:t>C</a:t>
            </a:r>
            <a:r>
              <a:rPr lang="en-US" baseline="-25000" dirty="0" err="1">
                <a:solidFill>
                  <a:schemeClr val="bg2"/>
                </a:solidFill>
              </a:rPr>
              <a:t>p</a:t>
            </a:r>
            <a:r>
              <a:rPr lang="en-US" dirty="0" err="1">
                <a:solidFill>
                  <a:schemeClr val="bg2"/>
                </a:solidFill>
              </a:rPr>
              <a:t>T</a:t>
            </a:r>
            <a:r>
              <a:rPr lang="en-US" dirty="0">
                <a:solidFill>
                  <a:schemeClr val="bg2"/>
                </a:solidFill>
              </a:rPr>
              <a:t> + </a:t>
            </a:r>
            <a:r>
              <a:rPr lang="en-US" dirty="0" err="1">
                <a:solidFill>
                  <a:schemeClr val="bg2"/>
                </a:solidFill>
              </a:rPr>
              <a:t>gz</a:t>
            </a:r>
            <a:endParaRPr lang="en-US" dirty="0">
              <a:solidFill>
                <a:schemeClr val="bg2"/>
              </a:solidFill>
            </a:endParaRPr>
          </a:p>
          <a:p>
            <a:r>
              <a:rPr lang="en-US" dirty="0">
                <a:solidFill>
                  <a:schemeClr val="bg2"/>
                </a:solidFill>
              </a:rPr>
              <a:t>Let’s </a:t>
            </a:r>
            <a:r>
              <a:rPr lang="en-US" dirty="0">
                <a:solidFill>
                  <a:srgbClr val="FF0000"/>
                </a:solidFill>
              </a:rPr>
              <a:t>learn to see isentropic surfaces</a:t>
            </a:r>
          </a:p>
          <a:p>
            <a:r>
              <a:rPr lang="en-US" dirty="0">
                <a:solidFill>
                  <a:schemeClr val="bg2"/>
                </a:solidFill>
              </a:rPr>
              <a:t>They are almost like </a:t>
            </a:r>
            <a:r>
              <a:rPr lang="en-US" i="1" dirty="0">
                <a:solidFill>
                  <a:srgbClr val="FF0000"/>
                </a:solidFill>
              </a:rPr>
              <a:t>material surfaces</a:t>
            </a:r>
          </a:p>
          <a:p>
            <a:pPr lvl="1"/>
            <a:r>
              <a:rPr lang="en-US" dirty="0">
                <a:solidFill>
                  <a:schemeClr val="bg2"/>
                </a:solidFill>
              </a:rPr>
              <a:t>because</a:t>
            </a:r>
            <a:r>
              <a:rPr lang="en-US" i="1" dirty="0">
                <a:solidFill>
                  <a:schemeClr val="bg2"/>
                </a:solidFill>
              </a:rPr>
              <a:t> </a:t>
            </a:r>
            <a:r>
              <a:rPr lang="en-US" i="1" dirty="0" err="1">
                <a:solidFill>
                  <a:schemeClr val="bg2"/>
                </a:solidFill>
              </a:rPr>
              <a:t>D</a:t>
            </a:r>
            <a:r>
              <a:rPr lang="en-US" i="1" dirty="0" err="1">
                <a:solidFill>
                  <a:schemeClr val="bg2"/>
                </a:solidFill>
                <a:latin typeface="Symbol" pitchFamily="2" charset="2"/>
              </a:rPr>
              <a:t>q</a:t>
            </a:r>
            <a:r>
              <a:rPr lang="en-US" i="1" dirty="0">
                <a:solidFill>
                  <a:schemeClr val="bg2"/>
                </a:solidFill>
              </a:rPr>
              <a:t>/Dt = 0 </a:t>
            </a:r>
            <a:r>
              <a:rPr lang="en-US" dirty="0">
                <a:solidFill>
                  <a:schemeClr val="bg2"/>
                </a:solidFill>
              </a:rPr>
              <a:t>for adiabatic flow</a:t>
            </a:r>
          </a:p>
          <a:p>
            <a:pPr lvl="3"/>
            <a:r>
              <a:rPr lang="en-US" i="1" dirty="0">
                <a:solidFill>
                  <a:schemeClr val="bg2"/>
                </a:solidFill>
              </a:rPr>
              <a:t>(plus nonadiabatic or “diabatic” complications)</a:t>
            </a:r>
          </a:p>
          <a:p>
            <a:r>
              <a:rPr lang="en-US" dirty="0">
                <a:solidFill>
                  <a:srgbClr val="FF0000"/>
                </a:solidFill>
              </a:rPr>
              <a:t>Their vertical motion is air vertical motion</a:t>
            </a:r>
            <a:r>
              <a:rPr lang="en-US" dirty="0">
                <a:solidFill>
                  <a:schemeClr val="bg2"/>
                </a:solidFill>
              </a:rPr>
              <a:t>!</a:t>
            </a:r>
          </a:p>
          <a:p>
            <a:pPr lvl="1"/>
            <a:r>
              <a:rPr lang="en-US" dirty="0">
                <a:solidFill>
                  <a:schemeClr val="bg2"/>
                </a:solidFill>
              </a:rPr>
              <a:t>the holy grail, for </a:t>
            </a:r>
            <a:r>
              <a:rPr lang="en-US" dirty="0" err="1">
                <a:solidFill>
                  <a:schemeClr val="bg2"/>
                </a:solidFill>
              </a:rPr>
              <a:t>clouds+rain</a:t>
            </a:r>
            <a:r>
              <a:rPr lang="en-US" dirty="0">
                <a:solidFill>
                  <a:schemeClr val="bg2"/>
                </a:solidFill>
              </a:rPr>
              <a:t> (weather)</a:t>
            </a:r>
          </a:p>
        </p:txBody>
      </p:sp>
    </p:spTree>
    <p:extLst>
      <p:ext uri="{BB962C8B-B14F-4D97-AF65-F5344CB8AC3E}">
        <p14:creationId xmlns:p14="http://schemas.microsoft.com/office/powerpoint/2010/main" val="96682219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C5573E2-0B02-244E-BB24-AA1831D975B7}"/>
              </a:ext>
            </a:extLst>
          </p:cNvPr>
          <p:cNvSpPr>
            <a:spLocks noGrp="1"/>
          </p:cNvSpPr>
          <p:nvPr>
            <p:ph type="title"/>
          </p:nvPr>
        </p:nvSpPr>
        <p:spPr>
          <a:xfrm>
            <a:off x="762000" y="8021"/>
            <a:ext cx="7772400" cy="1143000"/>
          </a:xfrm>
        </p:spPr>
        <p:txBody>
          <a:bodyPr/>
          <a:lstStyle/>
          <a:p>
            <a:r>
              <a:rPr lang="en-US" dirty="0">
                <a:solidFill>
                  <a:srgbClr val="FF0000"/>
                </a:solidFill>
              </a:rPr>
              <a:t>IDV Lab assignment part 2</a:t>
            </a:r>
          </a:p>
        </p:txBody>
      </p:sp>
      <p:sp>
        <p:nvSpPr>
          <p:cNvPr id="3" name="Content Placeholder 2">
            <a:extLst>
              <a:ext uri="{FF2B5EF4-FFF2-40B4-BE49-F238E27FC236}">
                <a16:creationId xmlns:a16="http://schemas.microsoft.com/office/drawing/2014/main" xmlns="" id="{F6B41D19-611D-FE47-AFBA-31D9D1E14C28}"/>
              </a:ext>
            </a:extLst>
          </p:cNvPr>
          <p:cNvSpPr>
            <a:spLocks noGrp="1"/>
          </p:cNvSpPr>
          <p:nvPr>
            <p:ph idx="1"/>
          </p:nvPr>
        </p:nvSpPr>
        <p:spPr>
          <a:xfrm>
            <a:off x="304800" y="1066800"/>
            <a:ext cx="8763000" cy="5029200"/>
          </a:xfrm>
        </p:spPr>
        <p:txBody>
          <a:bodyPr/>
          <a:lstStyle/>
          <a:p>
            <a:r>
              <a:rPr lang="en-US" dirty="0">
                <a:solidFill>
                  <a:srgbClr val="FF0000"/>
                </a:solidFill>
              </a:rPr>
              <a:t> In the same bundle, activate (check) the display called “Theta surface, z is its color” </a:t>
            </a:r>
          </a:p>
          <a:p>
            <a:endParaRPr lang="en-US" dirty="0">
              <a:solidFill>
                <a:srgbClr val="FF0000"/>
              </a:solidFill>
            </a:endParaRPr>
          </a:p>
          <a:p>
            <a:endParaRPr lang="en-US" dirty="0">
              <a:solidFill>
                <a:srgbClr val="FF0000"/>
              </a:solidFill>
            </a:endParaRPr>
          </a:p>
          <a:p>
            <a:r>
              <a:rPr lang="en-US" dirty="0">
                <a:solidFill>
                  <a:srgbClr val="FF0000"/>
                </a:solidFill>
              </a:rPr>
              <a:t>Adjust the value (310K, 330K, 360K) </a:t>
            </a:r>
          </a:p>
          <a:p>
            <a:r>
              <a:rPr lang="en-US" dirty="0">
                <a:solidFill>
                  <a:srgbClr val="FF0000"/>
                </a:solidFill>
              </a:rPr>
              <a:t>Use vorticity </a:t>
            </a:r>
            <a:r>
              <a:rPr lang="en-US" dirty="0" err="1">
                <a:solidFill>
                  <a:srgbClr val="FF0000"/>
                </a:solidFill>
              </a:rPr>
              <a:t>isosurfaces</a:t>
            </a:r>
            <a:r>
              <a:rPr lang="en-US" dirty="0">
                <a:solidFill>
                  <a:srgbClr val="FF0000"/>
                </a:solidFill>
              </a:rPr>
              <a:t> and cross sections in an illustrated description of its topography. </a:t>
            </a:r>
          </a:p>
          <a:p>
            <a:pPr lvl="1"/>
            <a:r>
              <a:rPr lang="en-US" dirty="0">
                <a:solidFill>
                  <a:srgbClr val="FF0000"/>
                </a:solidFill>
              </a:rPr>
              <a:t>Is there a mean north-south slope? hint: </a:t>
            </a:r>
          </a:p>
          <a:p>
            <a:pPr lvl="1"/>
            <a:r>
              <a:rPr lang="en-US" dirty="0">
                <a:solidFill>
                  <a:srgbClr val="FF0000"/>
                </a:solidFill>
              </a:rPr>
              <a:t>What vorticity features (Part I) explain dimples?</a:t>
            </a:r>
          </a:p>
          <a:p>
            <a:pPr lvl="1"/>
            <a:r>
              <a:rPr lang="en-US" dirty="0">
                <a:solidFill>
                  <a:srgbClr val="FF0000"/>
                </a:solidFill>
              </a:rPr>
              <a:t>What vorticity features (Part I) explain peaks? </a:t>
            </a:r>
          </a:p>
        </p:txBody>
      </p:sp>
      <p:pic>
        <p:nvPicPr>
          <p:cNvPr id="4" name="Picture 3">
            <a:extLst>
              <a:ext uri="{FF2B5EF4-FFF2-40B4-BE49-F238E27FC236}">
                <a16:creationId xmlns:a16="http://schemas.microsoft.com/office/drawing/2014/main" xmlns="" id="{C8BC95ED-679A-C04C-9441-68349A22FF44}"/>
              </a:ext>
            </a:extLst>
          </p:cNvPr>
          <p:cNvPicPr>
            <a:picLocks noChangeAspect="1"/>
          </p:cNvPicPr>
          <p:nvPr/>
        </p:nvPicPr>
        <p:blipFill>
          <a:blip r:embed="rId2"/>
          <a:stretch>
            <a:fillRect/>
          </a:stretch>
        </p:blipFill>
        <p:spPr>
          <a:xfrm>
            <a:off x="2667000" y="2133600"/>
            <a:ext cx="3009900" cy="1168400"/>
          </a:xfrm>
          <a:prstGeom prst="rect">
            <a:avLst/>
          </a:prstGeom>
        </p:spPr>
      </p:pic>
      <p:pic>
        <p:nvPicPr>
          <p:cNvPr id="7" name="Picture 6">
            <a:extLst>
              <a:ext uri="{FF2B5EF4-FFF2-40B4-BE49-F238E27FC236}">
                <a16:creationId xmlns:a16="http://schemas.microsoft.com/office/drawing/2014/main" xmlns="" id="{B7BE8519-68D8-4E4B-B14C-70B9EF33B832}"/>
              </a:ext>
            </a:extLst>
          </p:cNvPr>
          <p:cNvPicPr>
            <a:picLocks noChangeAspect="1"/>
          </p:cNvPicPr>
          <p:nvPr/>
        </p:nvPicPr>
        <p:blipFill>
          <a:blip r:embed="rId3"/>
          <a:stretch>
            <a:fillRect/>
          </a:stretch>
        </p:blipFill>
        <p:spPr>
          <a:xfrm>
            <a:off x="7543800" y="4876800"/>
            <a:ext cx="685800" cy="620486"/>
          </a:xfrm>
          <a:prstGeom prst="rect">
            <a:avLst/>
          </a:prstGeom>
        </p:spPr>
      </p:pic>
    </p:spTree>
    <p:extLst>
      <p:ext uri="{BB962C8B-B14F-4D97-AF65-F5344CB8AC3E}">
        <p14:creationId xmlns:p14="http://schemas.microsoft.com/office/powerpoint/2010/main" val="86677449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Mean slope of the 310K </a:t>
            </a:r>
            <a:r>
              <a:rPr lang="en-US" dirty="0" err="1">
                <a:solidFill>
                  <a:schemeClr val="bg2"/>
                </a:solidFill>
              </a:rPr>
              <a:t>isosurface</a:t>
            </a:r>
            <a:endParaRPr lang="en-US" dirty="0">
              <a:solidFill>
                <a:schemeClr val="bg2"/>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447800"/>
            <a:ext cx="9115234" cy="4191000"/>
          </a:xfrm>
        </p:spPr>
      </p:pic>
      <p:sp>
        <p:nvSpPr>
          <p:cNvPr id="7" name="TextBox 6"/>
          <p:cNvSpPr txBox="1"/>
          <p:nvPr/>
        </p:nvSpPr>
        <p:spPr>
          <a:xfrm>
            <a:off x="304800" y="5943600"/>
            <a:ext cx="7086600" cy="646331"/>
          </a:xfrm>
          <a:prstGeom prst="rect">
            <a:avLst/>
          </a:prstGeom>
          <a:noFill/>
        </p:spPr>
        <p:txBody>
          <a:bodyPr wrap="square" rtlCol="0">
            <a:spAutoFit/>
          </a:bodyPr>
          <a:lstStyle/>
          <a:p>
            <a:r>
              <a:rPr lang="en-US" dirty="0" smtClean="0">
                <a:solidFill>
                  <a:schemeClr val="bg2"/>
                </a:solidFill>
              </a:rPr>
              <a:t>In general, we see a positive increase in the height of the </a:t>
            </a:r>
            <a:r>
              <a:rPr lang="en-US" dirty="0" err="1" smtClean="0">
                <a:solidFill>
                  <a:schemeClr val="bg2"/>
                </a:solidFill>
              </a:rPr>
              <a:t>isosurface</a:t>
            </a:r>
            <a:r>
              <a:rPr lang="en-US" dirty="0" smtClean="0">
                <a:solidFill>
                  <a:schemeClr val="bg2"/>
                </a:solidFill>
              </a:rPr>
              <a:t> as we move northward. </a:t>
            </a:r>
            <a:endParaRPr lang="en-US" dirty="0">
              <a:solidFill>
                <a:schemeClr val="bg2"/>
              </a:solidFill>
            </a:endParaRPr>
          </a:p>
        </p:txBody>
      </p:sp>
    </p:spTree>
    <p:extLst>
      <p:ext uri="{BB962C8B-B14F-4D97-AF65-F5344CB8AC3E}">
        <p14:creationId xmlns:p14="http://schemas.microsoft.com/office/powerpoint/2010/main" val="415229654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3058" name="Line 2"/>
          <p:cNvSpPr>
            <a:spLocks noChangeShapeType="1"/>
          </p:cNvSpPr>
          <p:nvPr/>
        </p:nvSpPr>
        <p:spPr bwMode="auto">
          <a:xfrm>
            <a:off x="609600" y="838200"/>
            <a:ext cx="0" cy="518160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59" name="Line 3"/>
          <p:cNvSpPr>
            <a:spLocks noChangeShapeType="1"/>
          </p:cNvSpPr>
          <p:nvPr/>
        </p:nvSpPr>
        <p:spPr bwMode="auto">
          <a:xfrm>
            <a:off x="7848600" y="838200"/>
            <a:ext cx="0" cy="518160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1" name="Text Box 5"/>
          <p:cNvSpPr txBox="1">
            <a:spLocks noChangeArrowheads="1"/>
          </p:cNvSpPr>
          <p:nvPr/>
        </p:nvSpPr>
        <p:spPr bwMode="auto">
          <a:xfrm>
            <a:off x="7924800" y="6152729"/>
            <a:ext cx="1066800" cy="333375"/>
          </a:xfrm>
          <a:prstGeom prst="rect">
            <a:avLst/>
          </a:prstGeom>
          <a:solidFill>
            <a:schemeClr val="tx1"/>
          </a:solid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1000 mb</a:t>
            </a:r>
          </a:p>
        </p:txBody>
      </p:sp>
      <p:sp>
        <p:nvSpPr>
          <p:cNvPr id="1453062" name="Oval 6"/>
          <p:cNvSpPr>
            <a:spLocks noChangeArrowheads="1"/>
          </p:cNvSpPr>
          <p:nvPr/>
        </p:nvSpPr>
        <p:spPr bwMode="auto">
          <a:xfrm>
            <a:off x="2514600" y="2729551"/>
            <a:ext cx="1981200" cy="1869743"/>
          </a:xfrm>
          <a:prstGeom prst="ellipse">
            <a:avLst/>
          </a:prstGeom>
          <a:solidFill>
            <a:srgbClr val="969696"/>
          </a:solidFill>
          <a:ln w="12700">
            <a:noFill/>
            <a:round/>
            <a:headEnd/>
            <a:tailEnd/>
          </a:ln>
          <a:effectLst/>
        </p:spPr>
        <p:txBody>
          <a:bodyPr wrap="none" lIns="90488" tIns="44450" rIns="90488" bIns="44450"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4" name="Text Box 8"/>
          <p:cNvSpPr txBox="1">
            <a:spLocks noChangeArrowheads="1"/>
          </p:cNvSpPr>
          <p:nvPr/>
        </p:nvSpPr>
        <p:spPr bwMode="auto">
          <a:xfrm>
            <a:off x="7924800" y="3590504"/>
            <a:ext cx="9144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500 mb</a:t>
            </a:r>
          </a:p>
        </p:txBody>
      </p:sp>
      <p:sp>
        <p:nvSpPr>
          <p:cNvPr id="1453065" name="Text Box 9"/>
          <p:cNvSpPr txBox="1">
            <a:spLocks noChangeArrowheads="1"/>
          </p:cNvSpPr>
          <p:nvPr/>
        </p:nvSpPr>
        <p:spPr bwMode="auto">
          <a:xfrm>
            <a:off x="7924800" y="2359928"/>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dirty="0">
                <a:ln>
                  <a:noFill/>
                </a:ln>
                <a:solidFill>
                  <a:srgbClr val="000000"/>
                </a:solidFill>
                <a:effectLst/>
                <a:uLnTx/>
                <a:uFillTx/>
                <a:latin typeface="Arial" pitchFamily="34" charset="0"/>
                <a:ea typeface="+mn-ea"/>
                <a:cs typeface="+mn-cs"/>
              </a:rPr>
              <a:t>300 mb</a:t>
            </a:r>
          </a:p>
        </p:txBody>
      </p:sp>
      <p:sp>
        <p:nvSpPr>
          <p:cNvPr id="1453066" name="Text Box 10"/>
          <p:cNvSpPr txBox="1">
            <a:spLocks noChangeArrowheads="1"/>
          </p:cNvSpPr>
          <p:nvPr/>
        </p:nvSpPr>
        <p:spPr bwMode="auto">
          <a:xfrm>
            <a:off x="7924800" y="1703696"/>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200 mb</a:t>
            </a:r>
          </a:p>
        </p:txBody>
      </p:sp>
      <p:sp>
        <p:nvSpPr>
          <p:cNvPr id="1453067" name="Text Box 11"/>
          <p:cNvSpPr txBox="1">
            <a:spLocks noChangeArrowheads="1"/>
          </p:cNvSpPr>
          <p:nvPr/>
        </p:nvSpPr>
        <p:spPr bwMode="auto">
          <a:xfrm>
            <a:off x="7911152" y="1158920"/>
            <a:ext cx="10668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150 mb</a:t>
            </a:r>
          </a:p>
        </p:txBody>
      </p:sp>
      <p:sp>
        <p:nvSpPr>
          <p:cNvPr id="1453069" name="Text Box 13"/>
          <p:cNvSpPr txBox="1">
            <a:spLocks noChangeArrowheads="1"/>
          </p:cNvSpPr>
          <p:nvPr/>
        </p:nvSpPr>
        <p:spPr bwMode="auto">
          <a:xfrm>
            <a:off x="775648" y="0"/>
            <a:ext cx="7086600" cy="1138773"/>
          </a:xfrm>
          <a:prstGeom prst="rect">
            <a:avLst/>
          </a:prstGeom>
          <a:noFill/>
          <a:ln w="12700">
            <a:noFill/>
            <a:miter lim="800000"/>
            <a:headEnd/>
            <a:tailEnd/>
          </a:ln>
          <a:effectLst/>
        </p:spPr>
        <p:txBody>
          <a:bodyPr>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u="sng" strike="noStrike" kern="1200" cap="none" spc="0" normalizeH="0" baseline="0" noProof="0" dirty="0">
                <a:ln>
                  <a:noFill/>
                </a:ln>
                <a:solidFill>
                  <a:srgbClr val="7030A0"/>
                </a:solidFill>
                <a:effectLst/>
                <a:uLnTx/>
                <a:uFillTx/>
                <a:latin typeface="Times New Roman" pitchFamily="18" charset="0"/>
                <a:ea typeface="+mn-ea"/>
                <a:cs typeface="+mn-cs"/>
              </a:rPr>
              <a:t>p surfaces on a z-coordinate diagram</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for NH </a:t>
            </a:r>
            <a:r>
              <a:rPr kumimoji="0" lang="en-US" sz="2400" b="1" i="0" u="none" strike="noStrike" kern="1200" cap="none" spc="0" normalizeH="0" baseline="0" noProof="0" dirty="0">
                <a:ln>
                  <a:noFill/>
                </a:ln>
                <a:solidFill>
                  <a:srgbClr val="000000"/>
                </a:solidFill>
                <a:effectLst/>
                <a:uLnTx/>
                <a:uFillTx/>
                <a:latin typeface="Times New Roman" pitchFamily="18" charset="0"/>
                <a:ea typeface="+mn-ea"/>
                <a:cs typeface="+mn-cs"/>
              </a:rPr>
              <a:t>westerly jet stream </a:t>
            </a: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in thermal wind balance</a:t>
            </a:r>
          </a:p>
        </p:txBody>
      </p:sp>
      <p:sp>
        <p:nvSpPr>
          <p:cNvPr id="1453070" name="Freeform 14"/>
          <p:cNvSpPr>
            <a:spLocks/>
          </p:cNvSpPr>
          <p:nvPr/>
        </p:nvSpPr>
        <p:spPr bwMode="auto">
          <a:xfrm>
            <a:off x="595313" y="5035129"/>
            <a:ext cx="7256462" cy="1276350"/>
          </a:xfrm>
          <a:custGeom>
            <a:avLst/>
            <a:gdLst/>
            <a:ahLst/>
            <a:cxnLst>
              <a:cxn ang="0">
                <a:pos x="0" y="439"/>
              </a:cxn>
              <a:cxn ang="0">
                <a:pos x="0" y="804"/>
              </a:cxn>
              <a:cxn ang="0">
                <a:pos x="4562" y="795"/>
              </a:cxn>
              <a:cxn ang="0">
                <a:pos x="4571" y="0"/>
              </a:cxn>
              <a:cxn ang="0">
                <a:pos x="4059" y="18"/>
              </a:cxn>
              <a:cxn ang="0">
                <a:pos x="3703" y="36"/>
              </a:cxn>
              <a:cxn ang="0">
                <a:pos x="2816" y="91"/>
              </a:cxn>
              <a:cxn ang="0">
                <a:pos x="2222" y="274"/>
              </a:cxn>
              <a:cxn ang="0">
                <a:pos x="1527" y="420"/>
              </a:cxn>
              <a:cxn ang="0">
                <a:pos x="777" y="429"/>
              </a:cxn>
              <a:cxn ang="0">
                <a:pos x="0" y="439"/>
              </a:cxn>
            </a:cxnLst>
            <a:rect l="0" t="0" r="r" b="b"/>
            <a:pathLst>
              <a:path w="4571" h="804">
                <a:moveTo>
                  <a:pt x="0" y="439"/>
                </a:moveTo>
                <a:lnTo>
                  <a:pt x="0" y="804"/>
                </a:lnTo>
                <a:lnTo>
                  <a:pt x="4562" y="795"/>
                </a:lnTo>
                <a:lnTo>
                  <a:pt x="4571" y="0"/>
                </a:lnTo>
                <a:lnTo>
                  <a:pt x="4059" y="18"/>
                </a:lnTo>
                <a:cubicBezTo>
                  <a:pt x="3980" y="26"/>
                  <a:pt x="3780" y="17"/>
                  <a:pt x="3703" y="36"/>
                </a:cubicBezTo>
                <a:cubicBezTo>
                  <a:pt x="3510" y="27"/>
                  <a:pt x="3200" y="27"/>
                  <a:pt x="2816" y="91"/>
                </a:cubicBezTo>
                <a:cubicBezTo>
                  <a:pt x="2531" y="141"/>
                  <a:pt x="2437" y="219"/>
                  <a:pt x="2222" y="274"/>
                </a:cubicBezTo>
                <a:cubicBezTo>
                  <a:pt x="2007" y="329"/>
                  <a:pt x="1768" y="394"/>
                  <a:pt x="1527" y="420"/>
                </a:cubicBezTo>
                <a:cubicBezTo>
                  <a:pt x="1276" y="425"/>
                  <a:pt x="1027" y="425"/>
                  <a:pt x="777" y="429"/>
                </a:cubicBezTo>
                <a:lnTo>
                  <a:pt x="0" y="439"/>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1" name="Freeform 15"/>
          <p:cNvSpPr>
            <a:spLocks/>
          </p:cNvSpPr>
          <p:nvPr/>
        </p:nvSpPr>
        <p:spPr bwMode="auto">
          <a:xfrm>
            <a:off x="609600" y="3727029"/>
            <a:ext cx="7242175" cy="1989138"/>
          </a:xfrm>
          <a:custGeom>
            <a:avLst/>
            <a:gdLst/>
            <a:ahLst/>
            <a:cxnLst>
              <a:cxn ang="0">
                <a:pos x="0" y="881"/>
              </a:cxn>
              <a:cxn ang="0">
                <a:pos x="9" y="1253"/>
              </a:cxn>
              <a:cxn ang="0">
                <a:pos x="1463" y="1244"/>
              </a:cxn>
              <a:cxn ang="0">
                <a:pos x="2331" y="1061"/>
              </a:cxn>
              <a:cxn ang="0">
                <a:pos x="2761" y="915"/>
              </a:cxn>
              <a:cxn ang="0">
                <a:pos x="3520" y="851"/>
              </a:cxn>
              <a:cxn ang="0">
                <a:pos x="4553" y="833"/>
              </a:cxn>
              <a:cxn ang="0">
                <a:pos x="4562" y="19"/>
              </a:cxn>
              <a:cxn ang="0">
                <a:pos x="4005" y="19"/>
              </a:cxn>
              <a:cxn ang="0">
                <a:pos x="3529" y="19"/>
              </a:cxn>
              <a:cxn ang="0">
                <a:pos x="3127" y="28"/>
              </a:cxn>
              <a:cxn ang="0">
                <a:pos x="2971" y="37"/>
              </a:cxn>
              <a:cxn ang="0">
                <a:pos x="2560" y="138"/>
              </a:cxn>
              <a:cxn ang="0">
                <a:pos x="2085" y="595"/>
              </a:cxn>
              <a:cxn ang="0">
                <a:pos x="1792" y="741"/>
              </a:cxn>
              <a:cxn ang="0">
                <a:pos x="1399" y="851"/>
              </a:cxn>
              <a:cxn ang="0">
                <a:pos x="777" y="871"/>
              </a:cxn>
              <a:cxn ang="0">
                <a:pos x="0" y="881"/>
              </a:cxn>
            </a:cxnLst>
            <a:rect l="0" t="0" r="r" b="b"/>
            <a:pathLst>
              <a:path w="4562" h="1253">
                <a:moveTo>
                  <a:pt x="0" y="881"/>
                </a:moveTo>
                <a:lnTo>
                  <a:pt x="9" y="1253"/>
                </a:lnTo>
                <a:lnTo>
                  <a:pt x="1463" y="1244"/>
                </a:lnTo>
                <a:cubicBezTo>
                  <a:pt x="1850" y="1212"/>
                  <a:pt x="2115" y="1116"/>
                  <a:pt x="2331" y="1061"/>
                </a:cubicBezTo>
                <a:cubicBezTo>
                  <a:pt x="2547" y="1006"/>
                  <a:pt x="2563" y="950"/>
                  <a:pt x="2761" y="915"/>
                </a:cubicBezTo>
                <a:cubicBezTo>
                  <a:pt x="2959" y="880"/>
                  <a:pt x="3221" y="865"/>
                  <a:pt x="3520" y="851"/>
                </a:cubicBezTo>
                <a:lnTo>
                  <a:pt x="4553" y="833"/>
                </a:lnTo>
                <a:lnTo>
                  <a:pt x="4562" y="19"/>
                </a:lnTo>
                <a:lnTo>
                  <a:pt x="4005" y="19"/>
                </a:lnTo>
                <a:cubicBezTo>
                  <a:pt x="3926" y="27"/>
                  <a:pt x="3606" y="0"/>
                  <a:pt x="3529" y="19"/>
                </a:cubicBezTo>
                <a:lnTo>
                  <a:pt x="3127" y="28"/>
                </a:lnTo>
                <a:cubicBezTo>
                  <a:pt x="3054" y="30"/>
                  <a:pt x="3065" y="19"/>
                  <a:pt x="2971" y="37"/>
                </a:cubicBezTo>
                <a:cubicBezTo>
                  <a:pt x="2877" y="55"/>
                  <a:pt x="2708" y="45"/>
                  <a:pt x="2560" y="138"/>
                </a:cubicBezTo>
                <a:cubicBezTo>
                  <a:pt x="2412" y="231"/>
                  <a:pt x="2213" y="495"/>
                  <a:pt x="2085" y="595"/>
                </a:cubicBezTo>
                <a:cubicBezTo>
                  <a:pt x="1957" y="695"/>
                  <a:pt x="1906" y="698"/>
                  <a:pt x="1792" y="741"/>
                </a:cubicBezTo>
                <a:cubicBezTo>
                  <a:pt x="1678" y="784"/>
                  <a:pt x="1568" y="829"/>
                  <a:pt x="1399" y="851"/>
                </a:cubicBezTo>
                <a:cubicBezTo>
                  <a:pt x="1148" y="856"/>
                  <a:pt x="1027" y="867"/>
                  <a:pt x="777" y="871"/>
                </a:cubicBezTo>
                <a:lnTo>
                  <a:pt x="0" y="881"/>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2" name="Text Box 16"/>
          <p:cNvSpPr txBox="1">
            <a:spLocks noChangeArrowheads="1"/>
          </p:cNvSpPr>
          <p:nvPr/>
        </p:nvSpPr>
        <p:spPr bwMode="auto">
          <a:xfrm>
            <a:off x="7924800" y="4885904"/>
            <a:ext cx="914400" cy="333375"/>
          </a:xfrm>
          <a:prstGeom prst="rect">
            <a:avLst/>
          </a:prstGeom>
          <a:noFill/>
          <a:ln w="12700">
            <a:noFill/>
            <a:miter lim="800000"/>
            <a:headEnd/>
            <a:tailEnd/>
          </a:ln>
          <a:effectLst/>
        </p:spPr>
        <p:txBody>
          <a:bodyPr lIns="90488" tIns="44450" rIns="90488" bIns="44450">
            <a:spAutoFit/>
          </a:bodyPr>
          <a:lstStyle/>
          <a:p>
            <a:pPr marL="0" marR="0" lvl="0" indent="0" algn="l" defTabSz="914400" rtl="0" eaLnBrk="0" fontAlgn="base" latinLnBrk="0" hangingPunct="0">
              <a:lnSpc>
                <a:spcPct val="100000"/>
              </a:lnSpc>
              <a:spcBef>
                <a:spcPct val="50000"/>
              </a:spcBef>
              <a:spcAft>
                <a:spcPct val="0"/>
              </a:spcAft>
              <a:buClrTx/>
              <a:buSzTx/>
              <a:buFontTx/>
              <a:buNone/>
              <a:tabLst/>
              <a:defRPr/>
            </a:pPr>
            <a:r>
              <a:rPr kumimoji="0" lang="en-US" sz="1600" b="1" i="0" u="none" strike="noStrike" kern="1200" cap="none" spc="0" normalizeH="0" baseline="0" noProof="0">
                <a:ln>
                  <a:noFill/>
                </a:ln>
                <a:solidFill>
                  <a:srgbClr val="000000"/>
                </a:solidFill>
                <a:effectLst/>
                <a:uLnTx/>
                <a:uFillTx/>
                <a:latin typeface="Arial" pitchFamily="34" charset="0"/>
                <a:ea typeface="+mn-ea"/>
                <a:cs typeface="+mn-cs"/>
              </a:rPr>
              <a:t>700 mb</a:t>
            </a:r>
          </a:p>
        </p:txBody>
      </p:sp>
      <p:sp>
        <p:nvSpPr>
          <p:cNvPr id="1453073" name="Freeform 17"/>
          <p:cNvSpPr>
            <a:spLocks/>
          </p:cNvSpPr>
          <p:nvPr/>
        </p:nvSpPr>
        <p:spPr bwMode="auto">
          <a:xfrm>
            <a:off x="609600" y="2509417"/>
            <a:ext cx="7242175" cy="2622550"/>
          </a:xfrm>
          <a:custGeom>
            <a:avLst/>
            <a:gdLst/>
            <a:ahLst/>
            <a:cxnLst>
              <a:cxn ang="0">
                <a:pos x="0" y="1280"/>
              </a:cxn>
              <a:cxn ang="0">
                <a:pos x="9" y="1652"/>
              </a:cxn>
              <a:cxn ang="0">
                <a:pos x="1381" y="1627"/>
              </a:cxn>
              <a:cxn ang="0">
                <a:pos x="1932" y="1455"/>
              </a:cxn>
              <a:cxn ang="0">
                <a:pos x="2222" y="1240"/>
              </a:cxn>
              <a:cxn ang="0">
                <a:pos x="2450" y="984"/>
              </a:cxn>
              <a:cxn ang="0">
                <a:pos x="2770" y="823"/>
              </a:cxn>
              <a:cxn ang="0">
                <a:pos x="3502" y="792"/>
              </a:cxn>
              <a:cxn ang="0">
                <a:pos x="4562" y="792"/>
              </a:cxn>
              <a:cxn ang="0">
                <a:pos x="4553" y="9"/>
              </a:cxn>
              <a:cxn ang="0">
                <a:pos x="4151" y="0"/>
              </a:cxn>
              <a:cxn ang="0">
                <a:pos x="3666" y="0"/>
              </a:cxn>
              <a:cxn ang="0">
                <a:pos x="2898" y="46"/>
              </a:cxn>
              <a:cxn ang="0">
                <a:pos x="2450" y="155"/>
              </a:cxn>
              <a:cxn ang="0">
                <a:pos x="2130" y="381"/>
              </a:cxn>
              <a:cxn ang="0">
                <a:pos x="1810" y="759"/>
              </a:cxn>
              <a:cxn ang="0">
                <a:pos x="1381" y="1149"/>
              </a:cxn>
              <a:cxn ang="0">
                <a:pos x="1143" y="1251"/>
              </a:cxn>
              <a:cxn ang="0">
                <a:pos x="777" y="1270"/>
              </a:cxn>
              <a:cxn ang="0">
                <a:pos x="0" y="1280"/>
              </a:cxn>
            </a:cxnLst>
            <a:rect l="0" t="0" r="r" b="b"/>
            <a:pathLst>
              <a:path w="4562" h="1652">
                <a:moveTo>
                  <a:pt x="0" y="1280"/>
                </a:moveTo>
                <a:lnTo>
                  <a:pt x="9" y="1652"/>
                </a:lnTo>
                <a:lnTo>
                  <a:pt x="1381" y="1627"/>
                </a:lnTo>
                <a:cubicBezTo>
                  <a:pt x="1701" y="1594"/>
                  <a:pt x="1792" y="1519"/>
                  <a:pt x="1932" y="1455"/>
                </a:cubicBezTo>
                <a:cubicBezTo>
                  <a:pt x="2072" y="1391"/>
                  <a:pt x="2136" y="1318"/>
                  <a:pt x="2222" y="1240"/>
                </a:cubicBezTo>
                <a:cubicBezTo>
                  <a:pt x="2308" y="1162"/>
                  <a:pt x="2359" y="1053"/>
                  <a:pt x="2450" y="984"/>
                </a:cubicBezTo>
                <a:cubicBezTo>
                  <a:pt x="2541" y="915"/>
                  <a:pt x="2595" y="855"/>
                  <a:pt x="2770" y="823"/>
                </a:cubicBezTo>
                <a:cubicBezTo>
                  <a:pt x="2945" y="791"/>
                  <a:pt x="3203" y="797"/>
                  <a:pt x="3502" y="792"/>
                </a:cubicBezTo>
                <a:lnTo>
                  <a:pt x="4562" y="792"/>
                </a:lnTo>
                <a:lnTo>
                  <a:pt x="4553" y="9"/>
                </a:lnTo>
                <a:lnTo>
                  <a:pt x="4151" y="0"/>
                </a:lnTo>
                <a:cubicBezTo>
                  <a:pt x="4072" y="8"/>
                  <a:pt x="3867" y="1"/>
                  <a:pt x="3666" y="0"/>
                </a:cubicBezTo>
                <a:lnTo>
                  <a:pt x="2898" y="46"/>
                </a:lnTo>
                <a:cubicBezTo>
                  <a:pt x="2695" y="72"/>
                  <a:pt x="2578" y="99"/>
                  <a:pt x="2450" y="155"/>
                </a:cubicBezTo>
                <a:cubicBezTo>
                  <a:pt x="2322" y="211"/>
                  <a:pt x="2237" y="280"/>
                  <a:pt x="2130" y="381"/>
                </a:cubicBezTo>
                <a:cubicBezTo>
                  <a:pt x="2023" y="482"/>
                  <a:pt x="1935" y="631"/>
                  <a:pt x="1810" y="759"/>
                </a:cubicBezTo>
                <a:cubicBezTo>
                  <a:pt x="1685" y="887"/>
                  <a:pt x="1492" y="1067"/>
                  <a:pt x="1381" y="1149"/>
                </a:cubicBezTo>
                <a:cubicBezTo>
                  <a:pt x="1265" y="1221"/>
                  <a:pt x="1244" y="1231"/>
                  <a:pt x="1143" y="1251"/>
                </a:cubicBezTo>
                <a:cubicBezTo>
                  <a:pt x="1042" y="1271"/>
                  <a:pt x="967" y="1265"/>
                  <a:pt x="777" y="1270"/>
                </a:cubicBezTo>
                <a:lnTo>
                  <a:pt x="0" y="1280"/>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4" name="Freeform 18"/>
          <p:cNvSpPr>
            <a:spLocks/>
          </p:cNvSpPr>
          <p:nvPr/>
        </p:nvSpPr>
        <p:spPr bwMode="auto">
          <a:xfrm>
            <a:off x="609600" y="1914104"/>
            <a:ext cx="7256463" cy="2635250"/>
          </a:xfrm>
          <a:custGeom>
            <a:avLst/>
            <a:gdLst/>
            <a:ahLst/>
            <a:cxnLst>
              <a:cxn ang="0">
                <a:pos x="4571" y="372"/>
              </a:cxn>
              <a:cxn ang="0">
                <a:pos x="4562" y="0"/>
              </a:cxn>
              <a:cxn ang="0">
                <a:pos x="3108" y="9"/>
              </a:cxn>
              <a:cxn ang="0">
                <a:pos x="2386" y="68"/>
              </a:cxn>
              <a:cxn ang="0">
                <a:pos x="1848" y="264"/>
              </a:cxn>
              <a:cxn ang="0">
                <a:pos x="1488" y="576"/>
              </a:cxn>
              <a:cxn ang="0">
                <a:pos x="1143" y="809"/>
              </a:cxn>
              <a:cxn ang="0">
                <a:pos x="622" y="873"/>
              </a:cxn>
              <a:cxn ang="0">
                <a:pos x="9" y="873"/>
              </a:cxn>
              <a:cxn ang="0">
                <a:pos x="0" y="1641"/>
              </a:cxn>
              <a:cxn ang="0">
                <a:pos x="512" y="1650"/>
              </a:cxn>
              <a:cxn ang="0">
                <a:pos x="996" y="1641"/>
              </a:cxn>
              <a:cxn ang="0">
                <a:pos x="1234" y="1604"/>
              </a:cxn>
              <a:cxn ang="0">
                <a:pos x="1399" y="1506"/>
              </a:cxn>
              <a:cxn ang="0">
                <a:pos x="1655" y="1284"/>
              </a:cxn>
              <a:cxn ang="0">
                <a:pos x="2004" y="900"/>
              </a:cxn>
              <a:cxn ang="0">
                <a:pos x="2121" y="757"/>
              </a:cxn>
              <a:cxn ang="0">
                <a:pos x="2316" y="594"/>
              </a:cxn>
              <a:cxn ang="0">
                <a:pos x="2598" y="474"/>
              </a:cxn>
              <a:cxn ang="0">
                <a:pos x="3127" y="397"/>
              </a:cxn>
              <a:cxn ang="0">
                <a:pos x="3794" y="382"/>
              </a:cxn>
              <a:cxn ang="0">
                <a:pos x="4571" y="372"/>
              </a:cxn>
            </a:cxnLst>
            <a:rect l="0" t="0" r="r" b="b"/>
            <a:pathLst>
              <a:path w="4571" h="1660">
                <a:moveTo>
                  <a:pt x="4571" y="372"/>
                </a:moveTo>
                <a:lnTo>
                  <a:pt x="4562" y="0"/>
                </a:lnTo>
                <a:lnTo>
                  <a:pt x="3108" y="9"/>
                </a:lnTo>
                <a:cubicBezTo>
                  <a:pt x="2745" y="20"/>
                  <a:pt x="2596" y="26"/>
                  <a:pt x="2386" y="68"/>
                </a:cubicBezTo>
                <a:cubicBezTo>
                  <a:pt x="2176" y="110"/>
                  <a:pt x="1998" y="179"/>
                  <a:pt x="1848" y="264"/>
                </a:cubicBezTo>
                <a:cubicBezTo>
                  <a:pt x="1698" y="349"/>
                  <a:pt x="1606" y="485"/>
                  <a:pt x="1488" y="576"/>
                </a:cubicBezTo>
                <a:cubicBezTo>
                  <a:pt x="1370" y="667"/>
                  <a:pt x="1287" y="760"/>
                  <a:pt x="1143" y="809"/>
                </a:cubicBezTo>
                <a:cubicBezTo>
                  <a:pt x="999" y="858"/>
                  <a:pt x="811" y="862"/>
                  <a:pt x="622" y="873"/>
                </a:cubicBezTo>
                <a:lnTo>
                  <a:pt x="9" y="873"/>
                </a:lnTo>
                <a:lnTo>
                  <a:pt x="0" y="1641"/>
                </a:lnTo>
                <a:lnTo>
                  <a:pt x="512" y="1650"/>
                </a:lnTo>
                <a:cubicBezTo>
                  <a:pt x="591" y="1642"/>
                  <a:pt x="919" y="1660"/>
                  <a:pt x="996" y="1641"/>
                </a:cubicBezTo>
                <a:cubicBezTo>
                  <a:pt x="1112" y="1627"/>
                  <a:pt x="1162" y="1627"/>
                  <a:pt x="1234" y="1604"/>
                </a:cubicBezTo>
                <a:cubicBezTo>
                  <a:pt x="1301" y="1582"/>
                  <a:pt x="1329" y="1559"/>
                  <a:pt x="1399" y="1506"/>
                </a:cubicBezTo>
                <a:cubicBezTo>
                  <a:pt x="1472" y="1504"/>
                  <a:pt x="1552" y="1383"/>
                  <a:pt x="1655" y="1284"/>
                </a:cubicBezTo>
                <a:cubicBezTo>
                  <a:pt x="1756" y="1183"/>
                  <a:pt x="1926" y="988"/>
                  <a:pt x="2004" y="900"/>
                </a:cubicBezTo>
                <a:cubicBezTo>
                  <a:pt x="2082" y="812"/>
                  <a:pt x="2069" y="808"/>
                  <a:pt x="2121" y="757"/>
                </a:cubicBezTo>
                <a:cubicBezTo>
                  <a:pt x="2173" y="706"/>
                  <a:pt x="2237" y="641"/>
                  <a:pt x="2316" y="594"/>
                </a:cubicBezTo>
                <a:cubicBezTo>
                  <a:pt x="2395" y="547"/>
                  <a:pt x="2463" y="507"/>
                  <a:pt x="2598" y="474"/>
                </a:cubicBezTo>
                <a:cubicBezTo>
                  <a:pt x="2733" y="441"/>
                  <a:pt x="2928" y="412"/>
                  <a:pt x="3127" y="397"/>
                </a:cubicBezTo>
                <a:cubicBezTo>
                  <a:pt x="3378" y="392"/>
                  <a:pt x="3544" y="386"/>
                  <a:pt x="3794" y="382"/>
                </a:cubicBezTo>
                <a:lnTo>
                  <a:pt x="4571" y="372"/>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5" name="Freeform 19"/>
          <p:cNvSpPr>
            <a:spLocks/>
          </p:cNvSpPr>
          <p:nvPr/>
        </p:nvSpPr>
        <p:spPr bwMode="auto">
          <a:xfrm>
            <a:off x="609600" y="1304504"/>
            <a:ext cx="7256463" cy="1989138"/>
          </a:xfrm>
          <a:custGeom>
            <a:avLst/>
            <a:gdLst/>
            <a:ahLst/>
            <a:cxnLst>
              <a:cxn ang="0">
                <a:pos x="4571" y="372"/>
              </a:cxn>
              <a:cxn ang="0">
                <a:pos x="4562" y="0"/>
              </a:cxn>
              <a:cxn ang="0">
                <a:pos x="3108" y="9"/>
              </a:cxn>
              <a:cxn ang="0">
                <a:pos x="2203" y="77"/>
              </a:cxn>
              <a:cxn ang="0">
                <a:pos x="1728" y="196"/>
              </a:cxn>
              <a:cxn ang="0">
                <a:pos x="1015" y="361"/>
              </a:cxn>
              <a:cxn ang="0">
                <a:pos x="0" y="361"/>
              </a:cxn>
              <a:cxn ang="0">
                <a:pos x="0" y="1247"/>
              </a:cxn>
              <a:cxn ang="0">
                <a:pos x="466" y="1247"/>
              </a:cxn>
              <a:cxn ang="0">
                <a:pos x="1042" y="1234"/>
              </a:cxn>
              <a:cxn ang="0">
                <a:pos x="1272" y="1128"/>
              </a:cxn>
              <a:cxn ang="0">
                <a:pos x="1618" y="854"/>
              </a:cxn>
              <a:cxn ang="0">
                <a:pos x="1819" y="671"/>
              </a:cxn>
              <a:cxn ang="0">
                <a:pos x="2167" y="507"/>
              </a:cxn>
              <a:cxn ang="0">
                <a:pos x="2642" y="406"/>
              </a:cxn>
              <a:cxn ang="0">
                <a:pos x="3172" y="402"/>
              </a:cxn>
              <a:cxn ang="0">
                <a:pos x="3794" y="382"/>
              </a:cxn>
              <a:cxn ang="0">
                <a:pos x="4571" y="372"/>
              </a:cxn>
            </a:cxnLst>
            <a:rect l="0" t="0" r="r" b="b"/>
            <a:pathLst>
              <a:path w="4571" h="1253">
                <a:moveTo>
                  <a:pt x="4571" y="372"/>
                </a:moveTo>
                <a:lnTo>
                  <a:pt x="4562" y="0"/>
                </a:lnTo>
                <a:lnTo>
                  <a:pt x="3108" y="9"/>
                </a:lnTo>
                <a:cubicBezTo>
                  <a:pt x="2715" y="22"/>
                  <a:pt x="2433" y="46"/>
                  <a:pt x="2203" y="77"/>
                </a:cubicBezTo>
                <a:cubicBezTo>
                  <a:pt x="1973" y="108"/>
                  <a:pt x="1926" y="149"/>
                  <a:pt x="1728" y="196"/>
                </a:cubicBezTo>
                <a:cubicBezTo>
                  <a:pt x="1530" y="243"/>
                  <a:pt x="1303" y="333"/>
                  <a:pt x="1015" y="361"/>
                </a:cubicBezTo>
                <a:lnTo>
                  <a:pt x="0" y="361"/>
                </a:lnTo>
                <a:lnTo>
                  <a:pt x="0" y="1247"/>
                </a:lnTo>
                <a:lnTo>
                  <a:pt x="466" y="1247"/>
                </a:lnTo>
                <a:cubicBezTo>
                  <a:pt x="545" y="1239"/>
                  <a:pt x="965" y="1253"/>
                  <a:pt x="1042" y="1234"/>
                </a:cubicBezTo>
                <a:lnTo>
                  <a:pt x="1272" y="1128"/>
                </a:lnTo>
                <a:cubicBezTo>
                  <a:pt x="1345" y="1126"/>
                  <a:pt x="1527" y="930"/>
                  <a:pt x="1618" y="854"/>
                </a:cubicBezTo>
                <a:cubicBezTo>
                  <a:pt x="1709" y="778"/>
                  <a:pt x="1728" y="729"/>
                  <a:pt x="1819" y="671"/>
                </a:cubicBezTo>
                <a:cubicBezTo>
                  <a:pt x="1910" y="613"/>
                  <a:pt x="2030" y="551"/>
                  <a:pt x="2167" y="507"/>
                </a:cubicBezTo>
                <a:cubicBezTo>
                  <a:pt x="2304" y="463"/>
                  <a:pt x="2475" y="423"/>
                  <a:pt x="2642" y="406"/>
                </a:cubicBezTo>
                <a:cubicBezTo>
                  <a:pt x="2809" y="389"/>
                  <a:pt x="2980" y="406"/>
                  <a:pt x="3172" y="402"/>
                </a:cubicBezTo>
                <a:cubicBezTo>
                  <a:pt x="3423" y="397"/>
                  <a:pt x="3544" y="386"/>
                  <a:pt x="3794" y="382"/>
                </a:cubicBezTo>
                <a:lnTo>
                  <a:pt x="4571" y="372"/>
                </a:lnTo>
                <a:close/>
              </a:path>
            </a:pathLst>
          </a:custGeom>
          <a:noFill/>
          <a:ln w="38100" cap="flat" cmpd="sng">
            <a:solidFill>
              <a:schemeClr val="bg2"/>
            </a:solidFill>
            <a:prstDash val="solid"/>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xmlns="" id="{ABA560CB-FDFB-3B4B-AF85-4AAF78764652}"/>
              </a:ext>
            </a:extLst>
          </p:cNvPr>
          <p:cNvSpPr txBox="1">
            <a:spLocks noChangeArrowheads="1"/>
          </p:cNvSpPr>
          <p:nvPr/>
        </p:nvSpPr>
        <p:spPr bwMode="auto">
          <a:xfrm>
            <a:off x="4080680" y="4716445"/>
            <a:ext cx="3755408"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xmlns="" id="{69414990-221B-FA4D-8878-A2AA56EA9B6C}"/>
              </a:ext>
            </a:extLst>
          </p:cNvPr>
          <p:cNvSpPr txBox="1">
            <a:spLocks noChangeArrowheads="1"/>
          </p:cNvSpPr>
          <p:nvPr/>
        </p:nvSpPr>
        <p:spPr bwMode="auto">
          <a:xfrm>
            <a:off x="477671" y="1481923"/>
            <a:ext cx="3550693" cy="1166986"/>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a:t>
            </a:r>
          </a:p>
        </p:txBody>
      </p:sp>
      <p:sp>
        <p:nvSpPr>
          <p:cNvPr id="31" name="Text Box 22">
            <a:extLst>
              <a:ext uri="{FF2B5EF4-FFF2-40B4-BE49-F238E27FC236}">
                <a16:creationId xmlns:a16="http://schemas.microsoft.com/office/drawing/2014/main" xmlns="" id="{690D5CEB-6A6C-264F-B806-68ECAFE7F33E}"/>
              </a:ext>
            </a:extLst>
          </p:cNvPr>
          <p:cNvSpPr txBox="1">
            <a:spLocks noChangeArrowheads="1"/>
          </p:cNvSpPr>
          <p:nvPr/>
        </p:nvSpPr>
        <p:spPr bwMode="auto">
          <a:xfrm>
            <a:off x="4503762" y="1331794"/>
            <a:ext cx="3550693" cy="1320874"/>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3" name="TextBox 2">
            <a:extLst>
              <a:ext uri="{FF2B5EF4-FFF2-40B4-BE49-F238E27FC236}">
                <a16:creationId xmlns:a16="http://schemas.microsoft.com/office/drawing/2014/main" xmlns="" id="{E5F2D3E9-A56F-5C45-B791-A95EDDDD9D52}"/>
              </a:ext>
            </a:extLst>
          </p:cNvPr>
          <p:cNvSpPr txBox="1"/>
          <p:nvPr/>
        </p:nvSpPr>
        <p:spPr>
          <a:xfrm rot="16200000">
            <a:off x="-23245" y="721306"/>
            <a:ext cx="636713"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srgbClr val="000000"/>
                </a:solidFill>
                <a:effectLst/>
                <a:uLnTx/>
                <a:uFillTx/>
                <a:latin typeface="Arial"/>
                <a:ea typeface="+mn-ea"/>
                <a:cs typeface="+mn-cs"/>
                <a:sym typeface="Wingdings" pitchFamily="2" charset="2"/>
              </a:rPr>
              <a:t></a:t>
            </a:r>
            <a:endParaRPr kumimoji="0" lang="en-US" sz="3600" b="0" i="0" u="none" strike="noStrike" kern="1200" cap="none" spc="0" normalizeH="0" baseline="0" noProof="0" dirty="0">
              <a:ln>
                <a:noFill/>
              </a:ln>
              <a:solidFill>
                <a:srgbClr val="000000"/>
              </a:solidFill>
              <a:effectLst/>
              <a:uLnTx/>
              <a:uFillTx/>
              <a:latin typeface="Arial"/>
              <a:ea typeface="+mn-ea"/>
              <a:cs typeface="+mn-cs"/>
            </a:endParaRPr>
          </a:p>
        </p:txBody>
      </p:sp>
      <p:sp>
        <p:nvSpPr>
          <p:cNvPr id="4" name="TextBox 3">
            <a:extLst>
              <a:ext uri="{FF2B5EF4-FFF2-40B4-BE49-F238E27FC236}">
                <a16:creationId xmlns:a16="http://schemas.microsoft.com/office/drawing/2014/main" xmlns="" id="{7D95EA32-30D8-D544-9AE6-B0205CC6ED49}"/>
              </a:ext>
            </a:extLst>
          </p:cNvPr>
          <p:cNvSpPr txBox="1"/>
          <p:nvPr/>
        </p:nvSpPr>
        <p:spPr>
          <a:xfrm>
            <a:off x="109183" y="1064526"/>
            <a:ext cx="410690" cy="76944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0" normalizeH="0" baseline="0" noProof="0" dirty="0">
                <a:ln>
                  <a:noFill/>
                </a:ln>
                <a:solidFill>
                  <a:srgbClr val="000000"/>
                </a:solidFill>
                <a:effectLst/>
                <a:uLnTx/>
                <a:uFillTx/>
                <a:latin typeface="Academy Engraved LET Plain" panose="02000000000000000000" pitchFamily="2" charset="0"/>
                <a:ea typeface="+mn-ea"/>
                <a:cs typeface="+mn-cs"/>
              </a:rPr>
              <a:t>z</a:t>
            </a:r>
          </a:p>
        </p:txBody>
      </p:sp>
      <p:sp>
        <p:nvSpPr>
          <p:cNvPr id="6" name="Summing Junction 5">
            <a:extLst>
              <a:ext uri="{FF2B5EF4-FFF2-40B4-BE49-F238E27FC236}">
                <a16:creationId xmlns:a16="http://schemas.microsoft.com/office/drawing/2014/main" xmlns="" id="{57C7896D-4739-1044-92DC-6E0143FE5412}"/>
              </a:ext>
            </a:extLst>
          </p:cNvPr>
          <p:cNvSpPr/>
          <p:nvPr/>
        </p:nvSpPr>
        <p:spPr bwMode="auto">
          <a:xfrm>
            <a:off x="2524837" y="2674961"/>
            <a:ext cx="2019869" cy="1978926"/>
          </a:xfrm>
          <a:prstGeom prst="flowChartSummingJunction">
            <a:avLst/>
          </a:prstGeom>
          <a:solidFill>
            <a:schemeClr val="accent2"/>
          </a:solidFill>
          <a:ln w="2857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Jet stream </a:t>
            </a: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Times New Roman" pitchFamily="18" charset="0"/>
                <a:ea typeface="+mn-ea"/>
                <a:cs typeface="+mn-cs"/>
              </a:rPr>
              <a:t>into page </a:t>
            </a:r>
          </a:p>
        </p:txBody>
      </p:sp>
      <p:sp>
        <p:nvSpPr>
          <p:cNvPr id="8" name="Striped Right Arrow 7">
            <a:extLst>
              <a:ext uri="{FF2B5EF4-FFF2-40B4-BE49-F238E27FC236}">
                <a16:creationId xmlns:a16="http://schemas.microsoft.com/office/drawing/2014/main" xmlns="" id="{8D016ABB-F548-EF4D-A165-0EF7BDFD83E7}"/>
              </a:ext>
            </a:extLst>
          </p:cNvPr>
          <p:cNvSpPr/>
          <p:nvPr/>
        </p:nvSpPr>
        <p:spPr bwMode="auto">
          <a:xfrm>
            <a:off x="3616651" y="3289109"/>
            <a:ext cx="2361063" cy="723331"/>
          </a:xfrm>
          <a:prstGeom prst="stripedRightArrow">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Coriolis force to R</a:t>
            </a:r>
          </a:p>
        </p:txBody>
      </p:sp>
      <p:sp>
        <p:nvSpPr>
          <p:cNvPr id="38" name="Striped Right Arrow 37">
            <a:extLst>
              <a:ext uri="{FF2B5EF4-FFF2-40B4-BE49-F238E27FC236}">
                <a16:creationId xmlns:a16="http://schemas.microsoft.com/office/drawing/2014/main" xmlns="" id="{F8C13FC8-4A04-0F43-AE88-2B73F3F6FB97}"/>
              </a:ext>
            </a:extLst>
          </p:cNvPr>
          <p:cNvSpPr/>
          <p:nvPr/>
        </p:nvSpPr>
        <p:spPr bwMode="auto">
          <a:xfrm flipH="1">
            <a:off x="1173706" y="3264088"/>
            <a:ext cx="2267799" cy="723331"/>
          </a:xfrm>
          <a:prstGeom prst="stripedRightArrow">
            <a:avLst/>
          </a:prstGeom>
          <a:solidFill>
            <a:srgbClr val="00B050"/>
          </a:solidFill>
          <a:ln w="12700" cap="flat" cmpd="sng" algn="ctr">
            <a:solidFill>
              <a:schemeClr val="tx1"/>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Times New Roman" pitchFamily="18" charset="0"/>
                <a:ea typeface="+mn-ea"/>
                <a:cs typeface="+mn-cs"/>
              </a:rPr>
              <a:t>PGF is “downhill”</a:t>
            </a:r>
          </a:p>
        </p:txBody>
      </p:sp>
      <p:sp>
        <p:nvSpPr>
          <p:cNvPr id="9" name="TextBox 8">
            <a:extLst>
              <a:ext uri="{FF2B5EF4-FFF2-40B4-BE49-F238E27FC236}">
                <a16:creationId xmlns:a16="http://schemas.microsoft.com/office/drawing/2014/main" xmlns=""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xmlns=""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216497970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Mean slope of the 310K </a:t>
            </a:r>
            <a:r>
              <a:rPr lang="en-US" dirty="0" err="1">
                <a:solidFill>
                  <a:schemeClr val="bg2"/>
                </a:solidFill>
              </a:rPr>
              <a:t>isosurface</a:t>
            </a:r>
            <a:endParaRPr lang="en-US" dirty="0">
              <a:solidFill>
                <a:schemeClr val="bg2"/>
              </a:solidFill>
            </a:endParaRPr>
          </a:p>
        </p:txBody>
      </p:sp>
      <p:sp>
        <p:nvSpPr>
          <p:cNvPr id="7" name="TextBox 6"/>
          <p:cNvSpPr txBox="1"/>
          <p:nvPr/>
        </p:nvSpPr>
        <p:spPr>
          <a:xfrm>
            <a:off x="304800" y="5943600"/>
            <a:ext cx="7086600" cy="646331"/>
          </a:xfrm>
          <a:prstGeom prst="rect">
            <a:avLst/>
          </a:prstGeom>
          <a:noFill/>
        </p:spPr>
        <p:txBody>
          <a:bodyPr wrap="square" rtlCol="0">
            <a:spAutoFit/>
          </a:bodyPr>
          <a:lstStyle/>
          <a:p>
            <a:r>
              <a:rPr lang="en-US" dirty="0" smtClean="0">
                <a:solidFill>
                  <a:schemeClr val="bg2"/>
                </a:solidFill>
              </a:rPr>
              <a:t>This shows the same thing as in the previous slide, but as a side view for reference on steepness of the slope</a:t>
            </a:r>
            <a:endParaRPr lang="en-US" dirty="0">
              <a:solidFill>
                <a:schemeClr val="bg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371600"/>
            <a:ext cx="9374245" cy="4343400"/>
          </a:xfrm>
        </p:spPr>
      </p:pic>
    </p:spTree>
    <p:extLst>
      <p:ext uri="{BB962C8B-B14F-4D97-AF65-F5344CB8AC3E}">
        <p14:creationId xmlns:p14="http://schemas.microsoft.com/office/powerpoint/2010/main" val="13861025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A </a:t>
            </a:r>
            <a:r>
              <a:rPr lang="en-US" dirty="0" smtClean="0">
                <a:solidFill>
                  <a:schemeClr val="bg2"/>
                </a:solidFill>
              </a:rPr>
              <a:t>depression</a:t>
            </a:r>
            <a:r>
              <a:rPr lang="en-US" dirty="0" smtClean="0">
                <a:solidFill>
                  <a:schemeClr val="bg2"/>
                </a:solidFill>
              </a:rPr>
              <a:t> in the </a:t>
            </a:r>
            <a:r>
              <a:rPr lang="en-US" dirty="0">
                <a:solidFill>
                  <a:schemeClr val="bg2"/>
                </a:solidFill>
              </a:rPr>
              <a:t>310K </a:t>
            </a:r>
            <a:r>
              <a:rPr lang="en-US" dirty="0" smtClean="0">
                <a:solidFill>
                  <a:schemeClr val="bg2"/>
                </a:solidFill>
              </a:rPr>
              <a:t>surface</a:t>
            </a:r>
            <a:r>
              <a:rPr lang="en-US" dirty="0">
                <a:solidFill>
                  <a:schemeClr val="bg2"/>
                </a:solidFill>
              </a:rPr>
              <a:t/>
            </a:r>
            <a:br>
              <a:rPr lang="en-US" dirty="0">
                <a:solidFill>
                  <a:schemeClr val="bg2"/>
                </a:solidFill>
              </a:rPr>
            </a:br>
            <a:r>
              <a:rPr lang="en-US" sz="2400" dirty="0">
                <a:solidFill>
                  <a:srgbClr val="000000"/>
                </a:solidFill>
              </a:rPr>
              <a:t>Where? Describe the situation</a:t>
            </a:r>
            <a:endParaRPr lang="en-US" dirty="0">
              <a:solidFill>
                <a:schemeClr val="bg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1114566"/>
            <a:ext cx="9196165" cy="4524233"/>
          </a:xfrm>
        </p:spPr>
      </p:pic>
      <p:sp>
        <p:nvSpPr>
          <p:cNvPr id="5" name="Rectangle 4"/>
          <p:cNvSpPr/>
          <p:nvPr/>
        </p:nvSpPr>
        <p:spPr bwMode="auto">
          <a:xfrm>
            <a:off x="2667000" y="3581400"/>
            <a:ext cx="1219200" cy="12954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228600" y="5857878"/>
            <a:ext cx="8839200" cy="369332"/>
          </a:xfrm>
          <a:prstGeom prst="rect">
            <a:avLst/>
          </a:prstGeom>
          <a:noFill/>
        </p:spPr>
        <p:txBody>
          <a:bodyPr wrap="square" rtlCol="0">
            <a:spAutoFit/>
          </a:bodyPr>
          <a:lstStyle/>
          <a:p>
            <a:r>
              <a:rPr lang="en-US" dirty="0" smtClean="0">
                <a:solidFill>
                  <a:schemeClr val="bg2"/>
                </a:solidFill>
              </a:rPr>
              <a:t>There is a depression in the 310K surface where the box is. </a:t>
            </a:r>
            <a:endParaRPr lang="en-US" dirty="0">
              <a:solidFill>
                <a:schemeClr val="bg2"/>
              </a:solidFill>
            </a:endParaRPr>
          </a:p>
        </p:txBody>
      </p:sp>
    </p:spTree>
    <p:extLst>
      <p:ext uri="{BB962C8B-B14F-4D97-AF65-F5344CB8AC3E}">
        <p14:creationId xmlns:p14="http://schemas.microsoft.com/office/powerpoint/2010/main" val="265127334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A </a:t>
            </a:r>
            <a:r>
              <a:rPr lang="en-US" dirty="0" smtClean="0">
                <a:solidFill>
                  <a:schemeClr val="bg2"/>
                </a:solidFill>
              </a:rPr>
              <a:t>depression</a:t>
            </a:r>
            <a:r>
              <a:rPr lang="en-US" dirty="0" smtClean="0">
                <a:solidFill>
                  <a:schemeClr val="bg2"/>
                </a:solidFill>
              </a:rPr>
              <a:t> in the </a:t>
            </a:r>
            <a:r>
              <a:rPr lang="en-US" dirty="0">
                <a:solidFill>
                  <a:schemeClr val="bg2"/>
                </a:solidFill>
              </a:rPr>
              <a:t>310K </a:t>
            </a:r>
            <a:r>
              <a:rPr lang="en-US" dirty="0" smtClean="0">
                <a:solidFill>
                  <a:schemeClr val="bg2"/>
                </a:solidFill>
              </a:rPr>
              <a:t>surface</a:t>
            </a:r>
            <a:r>
              <a:rPr lang="en-US" dirty="0">
                <a:solidFill>
                  <a:schemeClr val="bg2"/>
                </a:solidFill>
              </a:rPr>
              <a:t/>
            </a:r>
            <a:br>
              <a:rPr lang="en-US" dirty="0">
                <a:solidFill>
                  <a:schemeClr val="bg2"/>
                </a:solidFill>
              </a:rPr>
            </a:br>
            <a:r>
              <a:rPr lang="en-US" sz="2400" dirty="0">
                <a:solidFill>
                  <a:srgbClr val="000000"/>
                </a:solidFill>
              </a:rPr>
              <a:t>Where? Describe the situation</a:t>
            </a:r>
            <a:endParaRPr lang="en-US" dirty="0">
              <a:solidFill>
                <a:schemeClr val="bg2"/>
              </a:solidFill>
            </a:endParaRPr>
          </a:p>
        </p:txBody>
      </p:sp>
      <p:sp>
        <p:nvSpPr>
          <p:cNvPr id="5" name="Rectangle 4"/>
          <p:cNvSpPr/>
          <p:nvPr/>
        </p:nvSpPr>
        <p:spPr bwMode="auto">
          <a:xfrm>
            <a:off x="2667000" y="3581400"/>
            <a:ext cx="1219200" cy="12954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
        <p:nvSpPr>
          <p:cNvPr id="7" name="TextBox 6"/>
          <p:cNvSpPr txBox="1"/>
          <p:nvPr/>
        </p:nvSpPr>
        <p:spPr>
          <a:xfrm>
            <a:off x="204716" y="6221968"/>
            <a:ext cx="8839200" cy="646331"/>
          </a:xfrm>
          <a:prstGeom prst="rect">
            <a:avLst/>
          </a:prstGeom>
          <a:noFill/>
        </p:spPr>
        <p:txBody>
          <a:bodyPr wrap="square" rtlCol="0">
            <a:spAutoFit/>
          </a:bodyPr>
          <a:lstStyle/>
          <a:p>
            <a:r>
              <a:rPr lang="en-US" dirty="0" smtClean="0">
                <a:solidFill>
                  <a:schemeClr val="bg2"/>
                </a:solidFill>
              </a:rPr>
              <a:t>Where there is the depression, there is no vorticity, yet there is some created by the areas around it. This could be because the depression is also not well pronounced.</a:t>
            </a:r>
            <a:endParaRPr lang="en-US" dirty="0">
              <a:solidFill>
                <a:schemeClr val="bg2"/>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87" y="1143000"/>
            <a:ext cx="9139200" cy="4876800"/>
          </a:xfrm>
        </p:spPr>
      </p:pic>
      <p:sp>
        <p:nvSpPr>
          <p:cNvPr id="8" name="Rectangle 7"/>
          <p:cNvSpPr/>
          <p:nvPr/>
        </p:nvSpPr>
        <p:spPr bwMode="auto">
          <a:xfrm>
            <a:off x="2819400" y="3379232"/>
            <a:ext cx="1219200" cy="12954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527958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A </a:t>
            </a:r>
            <a:r>
              <a:rPr lang="en-US" dirty="0" smtClean="0">
                <a:solidFill>
                  <a:schemeClr val="bg2"/>
                </a:solidFill>
              </a:rPr>
              <a:t>peak in </a:t>
            </a:r>
            <a:r>
              <a:rPr lang="en-US" dirty="0">
                <a:solidFill>
                  <a:schemeClr val="bg2"/>
                </a:solidFill>
              </a:rPr>
              <a:t>the 310K surface</a:t>
            </a:r>
            <a:br>
              <a:rPr lang="en-US" dirty="0">
                <a:solidFill>
                  <a:schemeClr val="bg2"/>
                </a:solidFill>
              </a:rPr>
            </a:br>
            <a:r>
              <a:rPr lang="en-US" sz="2400" dirty="0">
                <a:solidFill>
                  <a:schemeClr val="bg2"/>
                </a:solidFill>
              </a:rPr>
              <a:t>Where? Describe the situation</a:t>
            </a:r>
            <a:endParaRPr lang="en-US" dirty="0">
              <a:solidFill>
                <a:schemeClr val="bg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1115704"/>
            <a:ext cx="9121139" cy="4876800"/>
          </a:xfrm>
        </p:spPr>
      </p:pic>
      <p:sp>
        <p:nvSpPr>
          <p:cNvPr id="5" name="TextBox 4"/>
          <p:cNvSpPr txBox="1"/>
          <p:nvPr/>
        </p:nvSpPr>
        <p:spPr>
          <a:xfrm>
            <a:off x="228600" y="6096000"/>
            <a:ext cx="8839200" cy="369332"/>
          </a:xfrm>
          <a:prstGeom prst="rect">
            <a:avLst/>
          </a:prstGeom>
          <a:noFill/>
        </p:spPr>
        <p:txBody>
          <a:bodyPr wrap="square" rtlCol="0">
            <a:spAutoFit/>
          </a:bodyPr>
          <a:lstStyle/>
          <a:p>
            <a:r>
              <a:rPr lang="en-US" dirty="0" smtClean="0">
                <a:solidFill>
                  <a:schemeClr val="bg2"/>
                </a:solidFill>
              </a:rPr>
              <a:t>There is a peak in the 310K surface where the box is. </a:t>
            </a:r>
            <a:endParaRPr lang="en-US" dirty="0">
              <a:solidFill>
                <a:schemeClr val="bg2"/>
              </a:solidFill>
            </a:endParaRPr>
          </a:p>
        </p:txBody>
      </p:sp>
      <p:sp>
        <p:nvSpPr>
          <p:cNvPr id="6" name="Rectangle 5"/>
          <p:cNvSpPr/>
          <p:nvPr/>
        </p:nvSpPr>
        <p:spPr bwMode="auto">
          <a:xfrm>
            <a:off x="2667000" y="2362200"/>
            <a:ext cx="1219200" cy="12954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02876570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A </a:t>
            </a:r>
            <a:r>
              <a:rPr lang="en-US" dirty="0" smtClean="0">
                <a:solidFill>
                  <a:schemeClr val="bg2"/>
                </a:solidFill>
              </a:rPr>
              <a:t>peak in </a:t>
            </a:r>
            <a:r>
              <a:rPr lang="en-US" dirty="0">
                <a:solidFill>
                  <a:schemeClr val="bg2"/>
                </a:solidFill>
              </a:rPr>
              <a:t>the 310K surface</a:t>
            </a:r>
            <a:br>
              <a:rPr lang="en-US" dirty="0">
                <a:solidFill>
                  <a:schemeClr val="bg2"/>
                </a:solidFill>
              </a:rPr>
            </a:br>
            <a:r>
              <a:rPr lang="en-US" sz="2400" dirty="0">
                <a:solidFill>
                  <a:schemeClr val="bg2"/>
                </a:solidFill>
              </a:rPr>
              <a:t>Where? Describe the situation</a:t>
            </a:r>
            <a:endParaRPr lang="en-US" dirty="0">
              <a:solidFill>
                <a:schemeClr val="bg2"/>
              </a:solidFill>
            </a:endParaRPr>
          </a:p>
        </p:txBody>
      </p:sp>
      <p:sp>
        <p:nvSpPr>
          <p:cNvPr id="5" name="TextBox 4"/>
          <p:cNvSpPr txBox="1"/>
          <p:nvPr/>
        </p:nvSpPr>
        <p:spPr>
          <a:xfrm>
            <a:off x="228600" y="6096000"/>
            <a:ext cx="8839200" cy="646331"/>
          </a:xfrm>
          <a:prstGeom prst="rect">
            <a:avLst/>
          </a:prstGeom>
          <a:noFill/>
        </p:spPr>
        <p:txBody>
          <a:bodyPr wrap="square" rtlCol="0">
            <a:spAutoFit/>
          </a:bodyPr>
          <a:lstStyle/>
          <a:p>
            <a:r>
              <a:rPr lang="en-US" dirty="0" smtClean="0">
                <a:solidFill>
                  <a:schemeClr val="bg2"/>
                </a:solidFill>
              </a:rPr>
              <a:t>Where this peak is, there is a large amount of vorticity, signaling some type of cyclonic activity.</a:t>
            </a:r>
            <a:endParaRPr lang="en-US" dirty="0">
              <a:solidFill>
                <a:schemeClr val="bg2"/>
              </a:solidFill>
            </a:endParaRP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9144000" cy="4564342"/>
          </a:xfrm>
          <a:prstGeom prst="rect">
            <a:avLst/>
          </a:prstGeom>
        </p:spPr>
      </p:pic>
    </p:spTree>
    <p:extLst>
      <p:ext uri="{BB962C8B-B14F-4D97-AF65-F5344CB8AC3E}">
        <p14:creationId xmlns:p14="http://schemas.microsoft.com/office/powerpoint/2010/main" val="74792258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330K </a:t>
            </a:r>
            <a:r>
              <a:rPr lang="en-US" dirty="0" err="1">
                <a:solidFill>
                  <a:schemeClr val="bg2"/>
                </a:solidFill>
              </a:rPr>
              <a:t>isosurface</a:t>
            </a:r>
            <a:endParaRPr lang="en-US" dirty="0">
              <a:solidFill>
                <a:schemeClr val="bg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79119" y="1574369"/>
            <a:ext cx="7709562" cy="4114800"/>
          </a:xfrm>
        </p:spPr>
      </p:pic>
      <p:sp>
        <p:nvSpPr>
          <p:cNvPr id="5" name="TextBox 4"/>
          <p:cNvSpPr txBox="1"/>
          <p:nvPr/>
        </p:nvSpPr>
        <p:spPr>
          <a:xfrm>
            <a:off x="304800" y="5943600"/>
            <a:ext cx="7086600" cy="646331"/>
          </a:xfrm>
          <a:prstGeom prst="rect">
            <a:avLst/>
          </a:prstGeom>
          <a:noFill/>
        </p:spPr>
        <p:txBody>
          <a:bodyPr wrap="square" rtlCol="0">
            <a:spAutoFit/>
          </a:bodyPr>
          <a:lstStyle/>
          <a:p>
            <a:r>
              <a:rPr lang="en-US" dirty="0" smtClean="0">
                <a:solidFill>
                  <a:schemeClr val="bg2"/>
                </a:solidFill>
              </a:rPr>
              <a:t>In general, we see a positive increase in the height of the </a:t>
            </a:r>
            <a:r>
              <a:rPr lang="en-US" dirty="0" err="1" smtClean="0">
                <a:solidFill>
                  <a:schemeClr val="bg2"/>
                </a:solidFill>
              </a:rPr>
              <a:t>isosurface</a:t>
            </a:r>
            <a:r>
              <a:rPr lang="en-US" dirty="0" smtClean="0">
                <a:solidFill>
                  <a:schemeClr val="bg2"/>
                </a:solidFill>
              </a:rPr>
              <a:t> as we move northward. </a:t>
            </a:r>
            <a:endParaRPr lang="en-US" dirty="0">
              <a:solidFill>
                <a:schemeClr val="bg2"/>
              </a:solidFill>
            </a:endParaRPr>
          </a:p>
        </p:txBody>
      </p:sp>
    </p:spTree>
    <p:extLst>
      <p:ext uri="{BB962C8B-B14F-4D97-AF65-F5344CB8AC3E}">
        <p14:creationId xmlns:p14="http://schemas.microsoft.com/office/powerpoint/2010/main" val="309174235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457200"/>
            <a:ext cx="9067800" cy="1143000"/>
          </a:xfrm>
        </p:spPr>
        <p:txBody>
          <a:bodyPr/>
          <a:lstStyle/>
          <a:p>
            <a:r>
              <a:rPr lang="en-US" dirty="0">
                <a:solidFill>
                  <a:schemeClr val="bg2"/>
                </a:solidFill>
              </a:rPr>
              <a:t>Mean slope of the 330K </a:t>
            </a:r>
            <a:r>
              <a:rPr lang="en-US" dirty="0" err="1">
                <a:solidFill>
                  <a:schemeClr val="bg2"/>
                </a:solidFill>
              </a:rPr>
              <a:t>isosurface</a:t>
            </a:r>
            <a:endParaRPr lang="en-US" dirty="0">
              <a:solidFill>
                <a:schemeClr val="bg2"/>
              </a:solidFill>
            </a:endParaRPr>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96950" y="2743200"/>
            <a:ext cx="7150100" cy="2590800"/>
          </a:xfrm>
        </p:spPr>
      </p:pic>
      <p:sp>
        <p:nvSpPr>
          <p:cNvPr id="7" name="TextBox 6"/>
          <p:cNvSpPr txBox="1"/>
          <p:nvPr/>
        </p:nvSpPr>
        <p:spPr>
          <a:xfrm>
            <a:off x="304800" y="5943600"/>
            <a:ext cx="7086600" cy="923330"/>
          </a:xfrm>
          <a:prstGeom prst="rect">
            <a:avLst/>
          </a:prstGeom>
          <a:noFill/>
        </p:spPr>
        <p:txBody>
          <a:bodyPr wrap="square" rtlCol="0">
            <a:spAutoFit/>
          </a:bodyPr>
          <a:lstStyle/>
          <a:p>
            <a:r>
              <a:rPr lang="en-US" dirty="0" smtClean="0">
                <a:solidFill>
                  <a:schemeClr val="bg2"/>
                </a:solidFill>
              </a:rPr>
              <a:t>This shows the same thing as in the previous slide, but as a side view for reference on steepness of the slope. It is less steep than the 310 </a:t>
            </a:r>
            <a:r>
              <a:rPr lang="en-US" dirty="0" err="1" smtClean="0">
                <a:solidFill>
                  <a:schemeClr val="bg2"/>
                </a:solidFill>
              </a:rPr>
              <a:t>isosurface</a:t>
            </a:r>
            <a:r>
              <a:rPr lang="en-US" dirty="0" smtClean="0">
                <a:solidFill>
                  <a:schemeClr val="bg2"/>
                </a:solidFill>
              </a:rPr>
              <a:t>.</a:t>
            </a:r>
            <a:endParaRPr lang="en-US" dirty="0">
              <a:solidFill>
                <a:schemeClr val="bg2"/>
              </a:solidFill>
            </a:endParaRPr>
          </a:p>
        </p:txBody>
      </p:sp>
    </p:spTree>
    <p:extLst>
      <p:ext uri="{BB962C8B-B14F-4D97-AF65-F5344CB8AC3E}">
        <p14:creationId xmlns:p14="http://schemas.microsoft.com/office/powerpoint/2010/main" val="17358903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A depression in the 330K surface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0" y="914400"/>
            <a:ext cx="9262652" cy="4953000"/>
          </a:xfrm>
        </p:spPr>
      </p:pic>
      <p:sp>
        <p:nvSpPr>
          <p:cNvPr id="5" name="TextBox 4"/>
          <p:cNvSpPr txBox="1"/>
          <p:nvPr/>
        </p:nvSpPr>
        <p:spPr>
          <a:xfrm>
            <a:off x="304800" y="5943600"/>
            <a:ext cx="7086600" cy="369332"/>
          </a:xfrm>
          <a:prstGeom prst="rect">
            <a:avLst/>
          </a:prstGeom>
          <a:noFill/>
        </p:spPr>
        <p:txBody>
          <a:bodyPr wrap="square" rtlCol="0">
            <a:spAutoFit/>
          </a:bodyPr>
          <a:lstStyle/>
          <a:p>
            <a:r>
              <a:rPr lang="en-US" dirty="0" smtClean="0">
                <a:solidFill>
                  <a:schemeClr val="bg2"/>
                </a:solidFill>
              </a:rPr>
              <a:t>This shows a depression in the box in the </a:t>
            </a:r>
            <a:r>
              <a:rPr lang="en-US" dirty="0" err="1" smtClean="0">
                <a:solidFill>
                  <a:schemeClr val="bg2"/>
                </a:solidFill>
              </a:rPr>
              <a:t>isosurface</a:t>
            </a:r>
            <a:r>
              <a:rPr lang="en-US" dirty="0" smtClean="0">
                <a:solidFill>
                  <a:schemeClr val="bg2"/>
                </a:solidFill>
              </a:rPr>
              <a:t>. </a:t>
            </a:r>
            <a:endParaRPr lang="en-US" dirty="0">
              <a:solidFill>
                <a:schemeClr val="bg2"/>
              </a:solidFill>
            </a:endParaRPr>
          </a:p>
        </p:txBody>
      </p:sp>
      <p:sp>
        <p:nvSpPr>
          <p:cNvPr id="6" name="Rectangle 5"/>
          <p:cNvSpPr/>
          <p:nvPr/>
        </p:nvSpPr>
        <p:spPr bwMode="auto">
          <a:xfrm>
            <a:off x="2819400" y="1600200"/>
            <a:ext cx="914400" cy="6858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386431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A depression in the 330K surface</a:t>
            </a:r>
          </a:p>
        </p:txBody>
      </p:sp>
      <p:sp>
        <p:nvSpPr>
          <p:cNvPr id="5" name="TextBox 4"/>
          <p:cNvSpPr txBox="1"/>
          <p:nvPr/>
        </p:nvSpPr>
        <p:spPr>
          <a:xfrm>
            <a:off x="304800" y="5943600"/>
            <a:ext cx="7086600" cy="646331"/>
          </a:xfrm>
          <a:prstGeom prst="rect">
            <a:avLst/>
          </a:prstGeom>
          <a:noFill/>
        </p:spPr>
        <p:txBody>
          <a:bodyPr wrap="square" rtlCol="0">
            <a:spAutoFit/>
          </a:bodyPr>
          <a:lstStyle/>
          <a:p>
            <a:r>
              <a:rPr lang="en-US" dirty="0" smtClean="0">
                <a:solidFill>
                  <a:schemeClr val="bg2"/>
                </a:solidFill>
              </a:rPr>
              <a:t>This shows the same depression, but now shows vorticity overlaid, which indicated cyclonic activity.</a:t>
            </a:r>
            <a:endParaRPr lang="en-US" dirty="0">
              <a:solidFill>
                <a:schemeClr val="bg2"/>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14400"/>
            <a:ext cx="9159239" cy="4876800"/>
          </a:xfrm>
        </p:spPr>
      </p:pic>
      <p:sp>
        <p:nvSpPr>
          <p:cNvPr id="6" name="Rectangle 5"/>
          <p:cNvSpPr/>
          <p:nvPr/>
        </p:nvSpPr>
        <p:spPr bwMode="auto">
          <a:xfrm>
            <a:off x="2819400" y="1600200"/>
            <a:ext cx="914400" cy="6858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128695225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A peak on the 330K </a:t>
            </a:r>
            <a:r>
              <a:rPr lang="en-US" dirty="0" err="1">
                <a:solidFill>
                  <a:schemeClr val="bg2"/>
                </a:solidFill>
              </a:rPr>
              <a:t>isosurface</a:t>
            </a:r>
            <a:endParaRPr lang="en-US" dirty="0">
              <a:solidFill>
                <a:schemeClr val="bg2"/>
              </a:solidFill>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0" y="914400"/>
            <a:ext cx="9262652" cy="4953000"/>
          </a:xfrm>
          <a:prstGeom prst="rect">
            <a:avLst/>
          </a:prstGeom>
          <a:noFill/>
          <a:ln w="12700">
            <a:noFill/>
            <a:miter lim="800000"/>
            <a:headEnd/>
            <a:tailEnd/>
          </a:ln>
          <a:effectLst/>
        </p:spPr>
      </p:pic>
      <p:sp>
        <p:nvSpPr>
          <p:cNvPr id="5" name="TextBox 4"/>
          <p:cNvSpPr txBox="1"/>
          <p:nvPr/>
        </p:nvSpPr>
        <p:spPr>
          <a:xfrm>
            <a:off x="304800" y="5943600"/>
            <a:ext cx="7086600" cy="369332"/>
          </a:xfrm>
          <a:prstGeom prst="rect">
            <a:avLst/>
          </a:prstGeom>
          <a:noFill/>
        </p:spPr>
        <p:txBody>
          <a:bodyPr wrap="square" rtlCol="0">
            <a:spAutoFit/>
          </a:bodyPr>
          <a:lstStyle/>
          <a:p>
            <a:r>
              <a:rPr lang="en-US" dirty="0" smtClean="0">
                <a:solidFill>
                  <a:schemeClr val="bg2"/>
                </a:solidFill>
              </a:rPr>
              <a:t>This shows a </a:t>
            </a:r>
            <a:r>
              <a:rPr lang="en-US" dirty="0" err="1" smtClean="0">
                <a:solidFill>
                  <a:schemeClr val="bg2"/>
                </a:solidFill>
              </a:rPr>
              <a:t>peakin</a:t>
            </a:r>
            <a:r>
              <a:rPr lang="en-US" dirty="0" smtClean="0">
                <a:solidFill>
                  <a:schemeClr val="bg2"/>
                </a:solidFill>
              </a:rPr>
              <a:t> the box in the </a:t>
            </a:r>
            <a:r>
              <a:rPr lang="en-US" dirty="0" err="1" smtClean="0">
                <a:solidFill>
                  <a:schemeClr val="bg2"/>
                </a:solidFill>
              </a:rPr>
              <a:t>isosurface</a:t>
            </a:r>
            <a:r>
              <a:rPr lang="en-US" dirty="0" smtClean="0">
                <a:solidFill>
                  <a:schemeClr val="bg2"/>
                </a:solidFill>
              </a:rPr>
              <a:t>. </a:t>
            </a:r>
            <a:endParaRPr lang="en-US" dirty="0">
              <a:solidFill>
                <a:schemeClr val="bg2"/>
              </a:solidFill>
            </a:endParaRPr>
          </a:p>
        </p:txBody>
      </p:sp>
      <p:sp>
        <p:nvSpPr>
          <p:cNvPr id="6" name="Rectangle 5"/>
          <p:cNvSpPr/>
          <p:nvPr/>
        </p:nvSpPr>
        <p:spPr bwMode="auto">
          <a:xfrm>
            <a:off x="4648116" y="3581400"/>
            <a:ext cx="914400" cy="6858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57539821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1A02807F-281C-7343-89A5-0B106EF2C96A}"/>
              </a:ext>
            </a:extLst>
          </p:cNvPr>
          <p:cNvPicPr>
            <a:picLocks noChangeAspect="1"/>
          </p:cNvPicPr>
          <p:nvPr/>
        </p:nvPicPr>
        <p:blipFill rotWithShape="1">
          <a:blip r:embed="rId3"/>
          <a:srcRect t="11961"/>
          <a:stretch/>
        </p:blipFill>
        <p:spPr>
          <a:xfrm>
            <a:off x="381000" y="1235242"/>
            <a:ext cx="8229600" cy="5165558"/>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9" name="Text Box 13"/>
          <p:cNvSpPr txBox="1">
            <a:spLocks noChangeArrowheads="1"/>
          </p:cNvSpPr>
          <p:nvPr/>
        </p:nvSpPr>
        <p:spPr bwMode="auto">
          <a:xfrm>
            <a:off x="-20054"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contours of T(K): it </a:t>
            </a:r>
            <a:r>
              <a:rPr kumimoji="0" lang="en-US" sz="3200" b="1" i="0" u="sng" strike="noStrike" kern="1200" cap="none" spc="0" normalizeH="0" baseline="0" noProof="0" dirty="0">
                <a:ln>
                  <a:noFill/>
                </a:ln>
                <a:solidFill>
                  <a:srgbClr val="FF00FF"/>
                </a:solidFill>
                <a:effectLst/>
                <a:uLnTx/>
                <a:uFillTx/>
                <a:latin typeface="Times New Roman" pitchFamily="18" charset="0"/>
                <a:ea typeface="+mn-ea"/>
                <a:cs typeface="+mn-cs"/>
              </a:rPr>
              <a:t>de</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creases with height</a:t>
            </a:r>
            <a:r>
              <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rPr>
              <a:t>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strike="noStrike" kern="1200" cap="none" spc="0" normalizeH="0" baseline="0" noProof="0" dirty="0">
                <a:ln>
                  <a:noFill/>
                </a:ln>
                <a:solidFill>
                  <a:schemeClr val="bg2"/>
                </a:solidFill>
                <a:effectLst/>
                <a:uLnTx/>
                <a:uFillTx/>
                <a:latin typeface="Times New Roman" pitchFamily="18" charset="0"/>
                <a:ea typeface="+mn-ea"/>
                <a:cs typeface="+mn-cs"/>
              </a:rPr>
              <a:t>(plus the horizontal gradients due to TWB)</a:t>
            </a:r>
            <a:endParaRPr kumimoji="0" lang="en-US" sz="2400" b="0" i="0" u="none" strike="noStrike" kern="1200" cap="none" spc="0" normalizeH="0" baseline="0" noProof="0" dirty="0">
              <a:ln>
                <a:noFill/>
              </a:ln>
              <a:solidFill>
                <a:schemeClr val="bg2"/>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xmlns="" id="{ABA560CB-FDFB-3B4B-AF85-4AAF78764652}"/>
              </a:ext>
            </a:extLst>
          </p:cNvPr>
          <p:cNvSpPr txBox="1">
            <a:spLocks noChangeArrowheads="1"/>
          </p:cNvSpPr>
          <p:nvPr/>
        </p:nvSpPr>
        <p:spPr bwMode="auto">
          <a:xfrm>
            <a:off x="4702792" y="4716445"/>
            <a:ext cx="3755408"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xmlns="" id="{69414990-221B-FA4D-8878-A2AA56EA9B6C}"/>
              </a:ext>
            </a:extLst>
          </p:cNvPr>
          <p:cNvSpPr txBox="1">
            <a:spLocks noChangeArrowheads="1"/>
          </p:cNvSpPr>
          <p:nvPr/>
        </p:nvSpPr>
        <p:spPr bwMode="auto">
          <a:xfrm>
            <a:off x="477671" y="1481923"/>
            <a:ext cx="3550693" cy="129009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xmlns="" id="{690D5CEB-6A6C-264F-B806-68ECAFE7F33E}"/>
              </a:ext>
            </a:extLst>
          </p:cNvPr>
          <p:cNvSpPr txBox="1">
            <a:spLocks noChangeArrowheads="1"/>
          </p:cNvSpPr>
          <p:nvPr/>
        </p:nvSpPr>
        <p:spPr bwMode="auto">
          <a:xfrm>
            <a:off x="4907507" y="1331794"/>
            <a:ext cx="3550693" cy="1505540"/>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9" name="TextBox 8">
            <a:extLst>
              <a:ext uri="{FF2B5EF4-FFF2-40B4-BE49-F238E27FC236}">
                <a16:creationId xmlns:a16="http://schemas.microsoft.com/office/drawing/2014/main" xmlns=""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xmlns=""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24495045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0"/>
            <a:ext cx="9067800" cy="1143000"/>
          </a:xfrm>
        </p:spPr>
        <p:txBody>
          <a:bodyPr/>
          <a:lstStyle/>
          <a:p>
            <a:r>
              <a:rPr lang="en-US" dirty="0">
                <a:solidFill>
                  <a:schemeClr val="bg2"/>
                </a:solidFill>
              </a:rPr>
              <a:t>A peak on the 330K </a:t>
            </a:r>
            <a:r>
              <a:rPr lang="en-US" dirty="0" err="1">
                <a:solidFill>
                  <a:schemeClr val="bg2"/>
                </a:solidFill>
              </a:rPr>
              <a:t>isosurface</a:t>
            </a:r>
            <a:endParaRPr lang="en-US" dirty="0">
              <a:solidFill>
                <a:schemeClr val="bg2"/>
              </a:solidFill>
            </a:endParaRPr>
          </a:p>
        </p:txBody>
      </p:sp>
      <p:sp>
        <p:nvSpPr>
          <p:cNvPr id="7" name="TextBox 6"/>
          <p:cNvSpPr txBox="1"/>
          <p:nvPr/>
        </p:nvSpPr>
        <p:spPr>
          <a:xfrm>
            <a:off x="304800" y="5943600"/>
            <a:ext cx="7086600" cy="646331"/>
          </a:xfrm>
          <a:prstGeom prst="rect">
            <a:avLst/>
          </a:prstGeom>
          <a:noFill/>
        </p:spPr>
        <p:txBody>
          <a:bodyPr wrap="square" rtlCol="0">
            <a:spAutoFit/>
          </a:bodyPr>
          <a:lstStyle/>
          <a:p>
            <a:r>
              <a:rPr lang="en-US" dirty="0" smtClean="0">
                <a:solidFill>
                  <a:schemeClr val="bg2"/>
                </a:solidFill>
              </a:rPr>
              <a:t>This shows the same peak, but now shows vorticity overlaid, which indicated cyclonic activity.</a:t>
            </a:r>
            <a:endParaRPr lang="en-US" dirty="0">
              <a:solidFill>
                <a:schemeClr val="bg2"/>
              </a:solidFill>
            </a:endParaRPr>
          </a:p>
        </p:txBody>
      </p:sp>
      <p:pic>
        <p:nvPicPr>
          <p:cNvPr id="8"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 y="914400"/>
            <a:ext cx="9159239" cy="4876800"/>
          </a:xfrm>
        </p:spPr>
      </p:pic>
      <p:sp>
        <p:nvSpPr>
          <p:cNvPr id="9" name="Rectangle 8"/>
          <p:cNvSpPr/>
          <p:nvPr/>
        </p:nvSpPr>
        <p:spPr bwMode="auto">
          <a:xfrm>
            <a:off x="4648200" y="3429000"/>
            <a:ext cx="914400" cy="6858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9333485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19373" y="37454"/>
            <a:ext cx="9067800" cy="1143000"/>
          </a:xfrm>
        </p:spPr>
        <p:txBody>
          <a:bodyPr/>
          <a:lstStyle/>
          <a:p>
            <a:r>
              <a:rPr lang="en-US" dirty="0">
                <a:solidFill>
                  <a:schemeClr val="bg2"/>
                </a:solidFill>
              </a:rPr>
              <a:t>Mean slope of the 360K </a:t>
            </a:r>
            <a:r>
              <a:rPr lang="en-US" dirty="0" err="1">
                <a:solidFill>
                  <a:schemeClr val="bg2"/>
                </a:solidFill>
              </a:rPr>
              <a:t>isosurface</a:t>
            </a:r>
            <a:endParaRPr lang="en-US" dirty="0">
              <a:solidFill>
                <a:schemeClr val="bg2"/>
              </a:solidFill>
            </a:endParaRP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33027" y="989553"/>
            <a:ext cx="8763000" cy="4677048"/>
          </a:xfrm>
        </p:spPr>
      </p:pic>
      <p:sp>
        <p:nvSpPr>
          <p:cNvPr id="11" name="TextBox 10"/>
          <p:cNvSpPr txBox="1"/>
          <p:nvPr/>
        </p:nvSpPr>
        <p:spPr>
          <a:xfrm>
            <a:off x="304800" y="5943600"/>
            <a:ext cx="7086600" cy="646331"/>
          </a:xfrm>
          <a:prstGeom prst="rect">
            <a:avLst/>
          </a:prstGeom>
          <a:noFill/>
        </p:spPr>
        <p:txBody>
          <a:bodyPr wrap="square" rtlCol="0">
            <a:spAutoFit/>
          </a:bodyPr>
          <a:lstStyle/>
          <a:p>
            <a:r>
              <a:rPr lang="en-US" dirty="0" smtClean="0">
                <a:solidFill>
                  <a:schemeClr val="bg2"/>
                </a:solidFill>
              </a:rPr>
              <a:t>In general, we see a decrease in the height of the </a:t>
            </a:r>
            <a:r>
              <a:rPr lang="en-US" dirty="0" err="1" smtClean="0">
                <a:solidFill>
                  <a:schemeClr val="bg2"/>
                </a:solidFill>
              </a:rPr>
              <a:t>isosurface</a:t>
            </a:r>
            <a:r>
              <a:rPr lang="en-US" dirty="0" smtClean="0">
                <a:solidFill>
                  <a:schemeClr val="bg2"/>
                </a:solidFill>
              </a:rPr>
              <a:t> as we move northward. </a:t>
            </a:r>
            <a:endParaRPr lang="en-US" dirty="0">
              <a:solidFill>
                <a:schemeClr val="bg2"/>
              </a:solidFill>
            </a:endParaRPr>
          </a:p>
        </p:txBody>
      </p:sp>
    </p:spTree>
    <p:extLst>
      <p:ext uri="{BB962C8B-B14F-4D97-AF65-F5344CB8AC3E}">
        <p14:creationId xmlns:p14="http://schemas.microsoft.com/office/powerpoint/2010/main" val="53129708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19373" y="37454"/>
            <a:ext cx="9067800" cy="1143000"/>
          </a:xfrm>
        </p:spPr>
        <p:txBody>
          <a:bodyPr/>
          <a:lstStyle/>
          <a:p>
            <a:r>
              <a:rPr lang="en-US" dirty="0">
                <a:solidFill>
                  <a:schemeClr val="bg2"/>
                </a:solidFill>
              </a:rPr>
              <a:t>Mean slope of the 360K </a:t>
            </a:r>
            <a:r>
              <a:rPr lang="en-US" dirty="0" err="1">
                <a:solidFill>
                  <a:schemeClr val="bg2"/>
                </a:solidFill>
              </a:rPr>
              <a:t>isosurface</a:t>
            </a:r>
            <a:endParaRPr lang="en-US" dirty="0">
              <a:solidFill>
                <a:schemeClr val="bg2"/>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1650" y="1145583"/>
            <a:ext cx="8632902" cy="5146270"/>
          </a:xfrm>
        </p:spPr>
      </p:pic>
      <p:sp>
        <p:nvSpPr>
          <p:cNvPr id="5" name="TextBox 4"/>
          <p:cNvSpPr txBox="1"/>
          <p:nvPr/>
        </p:nvSpPr>
        <p:spPr>
          <a:xfrm>
            <a:off x="762000" y="5562600"/>
            <a:ext cx="7086600" cy="923330"/>
          </a:xfrm>
          <a:prstGeom prst="rect">
            <a:avLst/>
          </a:prstGeom>
          <a:noFill/>
        </p:spPr>
        <p:txBody>
          <a:bodyPr wrap="square" rtlCol="0">
            <a:spAutoFit/>
          </a:bodyPr>
          <a:lstStyle/>
          <a:p>
            <a:r>
              <a:rPr lang="en-US" dirty="0" smtClean="0">
                <a:solidFill>
                  <a:schemeClr val="bg2"/>
                </a:solidFill>
              </a:rPr>
              <a:t>This shows the same thing as in the previous slide, but as a side view for reference on steepness of the slope. There is a minimal slope and definitely more “smooth” than previous surfaces.</a:t>
            </a:r>
            <a:endParaRPr lang="en-US" dirty="0">
              <a:solidFill>
                <a:schemeClr val="bg2"/>
              </a:solidFill>
            </a:endParaRPr>
          </a:p>
        </p:txBody>
      </p:sp>
    </p:spTree>
    <p:extLst>
      <p:ext uri="{BB962C8B-B14F-4D97-AF65-F5344CB8AC3E}">
        <p14:creationId xmlns:p14="http://schemas.microsoft.com/office/powerpoint/2010/main" val="45966686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27122" y="7749"/>
            <a:ext cx="9067800" cy="1143000"/>
          </a:xfrm>
        </p:spPr>
        <p:txBody>
          <a:bodyPr/>
          <a:lstStyle/>
          <a:p>
            <a:r>
              <a:rPr lang="en-US" dirty="0">
                <a:solidFill>
                  <a:schemeClr val="bg2"/>
                </a:solidFill>
              </a:rPr>
              <a:t>A depression in the 360K surface</a:t>
            </a:r>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23688" y="1128793"/>
            <a:ext cx="8566180" cy="4572000"/>
          </a:xfrm>
        </p:spPr>
      </p:pic>
      <p:sp>
        <p:nvSpPr>
          <p:cNvPr id="8" name="TextBox 7"/>
          <p:cNvSpPr txBox="1"/>
          <p:nvPr/>
        </p:nvSpPr>
        <p:spPr>
          <a:xfrm>
            <a:off x="304800" y="5943600"/>
            <a:ext cx="7086600" cy="369332"/>
          </a:xfrm>
          <a:prstGeom prst="rect">
            <a:avLst/>
          </a:prstGeom>
          <a:noFill/>
        </p:spPr>
        <p:txBody>
          <a:bodyPr wrap="square" rtlCol="0">
            <a:spAutoFit/>
          </a:bodyPr>
          <a:lstStyle/>
          <a:p>
            <a:r>
              <a:rPr lang="en-US" dirty="0" smtClean="0">
                <a:solidFill>
                  <a:schemeClr val="bg2"/>
                </a:solidFill>
              </a:rPr>
              <a:t>This shows a depression in the box in the </a:t>
            </a:r>
            <a:r>
              <a:rPr lang="en-US" dirty="0" err="1" smtClean="0">
                <a:solidFill>
                  <a:schemeClr val="bg2"/>
                </a:solidFill>
              </a:rPr>
              <a:t>isosurface</a:t>
            </a:r>
            <a:r>
              <a:rPr lang="en-US" dirty="0" smtClean="0">
                <a:solidFill>
                  <a:schemeClr val="bg2"/>
                </a:solidFill>
              </a:rPr>
              <a:t>. </a:t>
            </a:r>
            <a:endParaRPr lang="en-US" dirty="0">
              <a:solidFill>
                <a:schemeClr val="bg2"/>
              </a:solidFill>
            </a:endParaRPr>
          </a:p>
        </p:txBody>
      </p:sp>
      <p:sp>
        <p:nvSpPr>
          <p:cNvPr id="9" name="Rectangle 8"/>
          <p:cNvSpPr/>
          <p:nvPr/>
        </p:nvSpPr>
        <p:spPr bwMode="auto">
          <a:xfrm>
            <a:off x="2133600" y="3048000"/>
            <a:ext cx="838200" cy="7620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388303093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27122" y="7749"/>
            <a:ext cx="9067800" cy="1143000"/>
          </a:xfrm>
        </p:spPr>
        <p:txBody>
          <a:bodyPr/>
          <a:lstStyle/>
          <a:p>
            <a:r>
              <a:rPr lang="en-US" dirty="0">
                <a:solidFill>
                  <a:schemeClr val="bg2"/>
                </a:solidFill>
              </a:rPr>
              <a:t>A depression in the 360K surface</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66745" y="914400"/>
            <a:ext cx="8680066" cy="5337124"/>
          </a:xfrm>
        </p:spPr>
      </p:pic>
      <p:sp>
        <p:nvSpPr>
          <p:cNvPr id="5" name="TextBox 4"/>
          <p:cNvSpPr txBox="1"/>
          <p:nvPr/>
        </p:nvSpPr>
        <p:spPr>
          <a:xfrm>
            <a:off x="304800" y="6211669"/>
            <a:ext cx="7086600" cy="646331"/>
          </a:xfrm>
          <a:prstGeom prst="rect">
            <a:avLst/>
          </a:prstGeom>
          <a:noFill/>
        </p:spPr>
        <p:txBody>
          <a:bodyPr wrap="square" rtlCol="0">
            <a:spAutoFit/>
          </a:bodyPr>
          <a:lstStyle/>
          <a:p>
            <a:r>
              <a:rPr lang="en-US" dirty="0" smtClean="0">
                <a:solidFill>
                  <a:schemeClr val="bg2"/>
                </a:solidFill>
              </a:rPr>
              <a:t>This shows the same depression, but now shows vorticity overlaid, which indicated cyclonic activity.</a:t>
            </a:r>
            <a:endParaRPr lang="en-US" dirty="0">
              <a:solidFill>
                <a:schemeClr val="bg2"/>
              </a:solidFill>
            </a:endParaRPr>
          </a:p>
        </p:txBody>
      </p:sp>
      <p:sp>
        <p:nvSpPr>
          <p:cNvPr id="6" name="Rectangle 5"/>
          <p:cNvSpPr/>
          <p:nvPr/>
        </p:nvSpPr>
        <p:spPr bwMode="auto">
          <a:xfrm>
            <a:off x="1219200" y="3124200"/>
            <a:ext cx="838200" cy="762000"/>
          </a:xfrm>
          <a:prstGeom prst="rect">
            <a:avLst/>
          </a:prstGeom>
          <a:noFill/>
          <a:ln w="38100" cap="flat" cmpd="sng" algn="ctr">
            <a:solidFill>
              <a:schemeClr val="bg2"/>
            </a:solidFill>
            <a:prstDash val="solid"/>
            <a:round/>
            <a:headEnd type="none" w="med" len="med"/>
            <a:tailEnd type="triangl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smtClean="0">
              <a:ln>
                <a:noFill/>
              </a:ln>
              <a:solidFill>
                <a:schemeClr val="tx1"/>
              </a:solidFill>
              <a:effectLst/>
              <a:latin typeface="Times New Roman" pitchFamily="18" charset="0"/>
            </a:endParaRPr>
          </a:p>
        </p:txBody>
      </p:sp>
    </p:spTree>
    <p:extLst>
      <p:ext uri="{BB962C8B-B14F-4D97-AF65-F5344CB8AC3E}">
        <p14:creationId xmlns:p14="http://schemas.microsoft.com/office/powerpoint/2010/main" val="202141541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04CF0E6-8808-674B-8B3D-6E61A8DDA57A}"/>
              </a:ext>
            </a:extLst>
          </p:cNvPr>
          <p:cNvSpPr>
            <a:spLocks noGrp="1"/>
          </p:cNvSpPr>
          <p:nvPr>
            <p:ph type="title"/>
          </p:nvPr>
        </p:nvSpPr>
        <p:spPr>
          <a:xfrm>
            <a:off x="0" y="7749"/>
            <a:ext cx="9067800" cy="1143000"/>
          </a:xfrm>
        </p:spPr>
        <p:txBody>
          <a:bodyPr/>
          <a:lstStyle/>
          <a:p>
            <a:r>
              <a:rPr lang="en-US" dirty="0">
                <a:solidFill>
                  <a:schemeClr val="bg2"/>
                </a:solidFill>
              </a:rPr>
              <a:t>A peak on the 360K </a:t>
            </a:r>
            <a:r>
              <a:rPr lang="en-US" dirty="0" err="1">
                <a:solidFill>
                  <a:schemeClr val="bg2"/>
                </a:solidFill>
              </a:rPr>
              <a:t>isosurface</a:t>
            </a:r>
            <a:endParaRPr lang="en-US" dirty="0">
              <a:solidFill>
                <a:schemeClr val="bg2"/>
              </a:solidFill>
            </a:endParaRPr>
          </a:p>
        </p:txBody>
      </p:sp>
      <p:sp>
        <p:nvSpPr>
          <p:cNvPr id="6" name="TextBox 5"/>
          <p:cNvSpPr txBox="1"/>
          <p:nvPr/>
        </p:nvSpPr>
        <p:spPr>
          <a:xfrm>
            <a:off x="990600" y="2590800"/>
            <a:ext cx="7086600" cy="369332"/>
          </a:xfrm>
          <a:prstGeom prst="rect">
            <a:avLst/>
          </a:prstGeom>
          <a:noFill/>
        </p:spPr>
        <p:txBody>
          <a:bodyPr wrap="square" rtlCol="0">
            <a:spAutoFit/>
          </a:bodyPr>
          <a:lstStyle/>
          <a:p>
            <a:r>
              <a:rPr lang="en-US" dirty="0" smtClean="0">
                <a:solidFill>
                  <a:schemeClr val="bg2"/>
                </a:solidFill>
              </a:rPr>
              <a:t>There were no peaks evident in the data given for the 360K surface.</a:t>
            </a:r>
            <a:endParaRPr lang="en-US" dirty="0">
              <a:solidFill>
                <a:schemeClr val="bg2"/>
              </a:solidFill>
            </a:endParaRPr>
          </a:p>
        </p:txBody>
      </p:sp>
    </p:spTree>
    <p:extLst>
      <p:ext uri="{BB962C8B-B14F-4D97-AF65-F5344CB8AC3E}">
        <p14:creationId xmlns:p14="http://schemas.microsoft.com/office/powerpoint/2010/main" val="365025341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AA7ECD-A5EF-894C-865E-6A5CBEE9F891}"/>
              </a:ext>
            </a:extLst>
          </p:cNvPr>
          <p:cNvSpPr>
            <a:spLocks noGrp="1"/>
          </p:cNvSpPr>
          <p:nvPr>
            <p:ph type="title"/>
          </p:nvPr>
        </p:nvSpPr>
        <p:spPr/>
        <p:txBody>
          <a:bodyPr/>
          <a:lstStyle/>
          <a:p>
            <a:r>
              <a:rPr lang="en-US" dirty="0">
                <a:solidFill>
                  <a:srgbClr val="FF0000"/>
                </a:solidFill>
              </a:rPr>
              <a:t>Use the Print facility of </a:t>
            </a:r>
            <a:r>
              <a:rPr lang="en-US" dirty="0" err="1">
                <a:solidFill>
                  <a:srgbClr val="FF0000"/>
                </a:solidFill>
              </a:rPr>
              <a:t>Powerpoint</a:t>
            </a:r>
            <a:endParaRPr lang="en-US" dirty="0">
              <a:solidFill>
                <a:srgbClr val="FF0000"/>
              </a:solidFill>
            </a:endParaRPr>
          </a:p>
        </p:txBody>
      </p:sp>
      <p:sp>
        <p:nvSpPr>
          <p:cNvPr id="3" name="Content Placeholder 2">
            <a:extLst>
              <a:ext uri="{FF2B5EF4-FFF2-40B4-BE49-F238E27FC236}">
                <a16:creationId xmlns:a16="http://schemas.microsoft.com/office/drawing/2014/main" xmlns="" id="{EB81C339-C554-CA42-9837-F732536DB944}"/>
              </a:ext>
            </a:extLst>
          </p:cNvPr>
          <p:cNvSpPr>
            <a:spLocks noGrp="1"/>
          </p:cNvSpPr>
          <p:nvPr>
            <p:ph idx="1"/>
          </p:nvPr>
        </p:nvSpPr>
        <p:spPr/>
        <p:txBody>
          <a:bodyPr/>
          <a:lstStyle/>
          <a:p>
            <a:r>
              <a:rPr lang="en-US" dirty="0">
                <a:solidFill>
                  <a:schemeClr val="bg2"/>
                </a:solidFill>
              </a:rPr>
              <a:t>to put a PDF of this into your class </a:t>
            </a:r>
            <a:r>
              <a:rPr lang="en-US" dirty="0" err="1">
                <a:solidFill>
                  <a:schemeClr val="bg2"/>
                </a:solidFill>
              </a:rPr>
              <a:t>Github</a:t>
            </a:r>
            <a:r>
              <a:rPr lang="en-US" dirty="0">
                <a:solidFill>
                  <a:schemeClr val="bg2"/>
                </a:solidFill>
              </a:rPr>
              <a:t> repository</a:t>
            </a:r>
          </a:p>
          <a:p>
            <a:endParaRPr lang="en-US" dirty="0">
              <a:solidFill>
                <a:schemeClr val="bg2"/>
              </a:solidFill>
            </a:endParaRPr>
          </a:p>
          <a:p>
            <a:r>
              <a:rPr lang="en-US" dirty="0">
                <a:solidFill>
                  <a:schemeClr val="bg2"/>
                </a:solidFill>
              </a:rPr>
              <a:t>so we can look them over in class</a:t>
            </a:r>
          </a:p>
        </p:txBody>
      </p:sp>
    </p:spTree>
    <p:extLst>
      <p:ext uri="{BB962C8B-B14F-4D97-AF65-F5344CB8AC3E}">
        <p14:creationId xmlns:p14="http://schemas.microsoft.com/office/powerpoint/2010/main" val="40786775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xmlns="" id="{9114B5B3-4751-5C43-9ADE-DE3075C8A82B}"/>
              </a:ext>
            </a:extLst>
          </p:cNvPr>
          <p:cNvPicPr>
            <a:picLocks noChangeAspect="1"/>
          </p:cNvPicPr>
          <p:nvPr/>
        </p:nvPicPr>
        <p:blipFill>
          <a:blip r:embed="rId3"/>
          <a:stretch>
            <a:fillRect/>
          </a:stretch>
        </p:blipFill>
        <p:spPr>
          <a:xfrm>
            <a:off x="457200" y="1371600"/>
            <a:ext cx="7912100" cy="4978400"/>
          </a:xfrm>
          <a:prstGeom prst="rect">
            <a:avLst/>
          </a:prstGeom>
        </p:spPr>
      </p:pic>
      <p:sp>
        <p:nvSpPr>
          <p:cNvPr id="1453060" name="Line 4"/>
          <p:cNvSpPr>
            <a:spLocks noChangeShapeType="1"/>
          </p:cNvSpPr>
          <p:nvPr/>
        </p:nvSpPr>
        <p:spPr bwMode="auto">
          <a:xfrm>
            <a:off x="609600" y="6333704"/>
            <a:ext cx="7620000" cy="0"/>
          </a:xfrm>
          <a:prstGeom prst="line">
            <a:avLst/>
          </a:prstGeom>
          <a:noFill/>
          <a:ln w="76200">
            <a:solidFill>
              <a:schemeClr val="bg2"/>
            </a:solidFill>
            <a:round/>
            <a:headEnd/>
            <a:tailEnd/>
          </a:ln>
          <a:effectLst/>
        </p:spPr>
        <p:txBody>
          <a:bodyPr lIns="90488" tIns="44450" rIns="90488" bIns="4445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Times New Roman" pitchFamily="18" charset="0"/>
              <a:ea typeface="+mn-ea"/>
              <a:cs typeface="+mn-cs"/>
            </a:endParaRPr>
          </a:p>
        </p:txBody>
      </p:sp>
      <p:sp>
        <p:nvSpPr>
          <p:cNvPr id="1453063" name="Oval 7"/>
          <p:cNvSpPr>
            <a:spLocks noChangeArrowheads="1"/>
          </p:cNvSpPr>
          <p:nvPr/>
        </p:nvSpPr>
        <p:spPr bwMode="auto">
          <a:xfrm>
            <a:off x="1981200" y="2599904"/>
            <a:ext cx="2971800" cy="2057400"/>
          </a:xfrm>
          <a:prstGeom prst="ellipse">
            <a:avLst/>
          </a:prstGeom>
          <a:noFill/>
          <a:ln w="12700">
            <a:noFill/>
            <a:round/>
            <a:headEnd/>
            <a:tailEnd/>
          </a:ln>
          <a:effectLst/>
        </p:spPr>
        <p:txBody>
          <a:bodyPr wrap="none" lIns="90488" tIns="44450" rIns="90488" bIns="44450" anchor="ctr"/>
          <a:lstStyle/>
          <a:p>
            <a:pPr marL="0" marR="0" lvl="0" indent="0" algn="ctr" defTabSz="914400" rtl="0" eaLnBrk="0" fontAlgn="base" latinLnBrk="0" hangingPunct="0">
              <a:lnSpc>
                <a:spcPct val="100000"/>
              </a:lnSpc>
              <a:spcBef>
                <a:spcPct val="20000"/>
              </a:spcBef>
              <a:spcAft>
                <a:spcPct val="0"/>
              </a:spcAft>
              <a:buClrTx/>
              <a:buSzTx/>
              <a:buFontTx/>
              <a:buNone/>
              <a:tabLst/>
              <a:defRPr/>
            </a:pPr>
            <a:endParaRPr kumimoji="0" lang="en-US" sz="5400" b="1" i="0" u="none" strike="noStrike" kern="1200" cap="none" spc="0" normalizeH="0" baseline="0" noProof="0" dirty="0">
              <a:ln>
                <a:noFill/>
              </a:ln>
              <a:solidFill>
                <a:srgbClr val="000000"/>
              </a:solidFill>
              <a:effectLst/>
              <a:uLnTx/>
              <a:uFillTx/>
              <a:latin typeface="Arial" pitchFamily="34" charset="0"/>
              <a:ea typeface="+mn-ea"/>
              <a:cs typeface="+mn-cs"/>
            </a:endParaRPr>
          </a:p>
        </p:txBody>
      </p:sp>
      <p:sp>
        <p:nvSpPr>
          <p:cNvPr id="1453069" name="Text Box 13"/>
          <p:cNvSpPr txBox="1">
            <a:spLocks noChangeArrowheads="1"/>
          </p:cNvSpPr>
          <p:nvPr/>
        </p:nvSpPr>
        <p:spPr bwMode="auto">
          <a:xfrm>
            <a:off x="-20054" y="0"/>
            <a:ext cx="8478253" cy="1323439"/>
          </a:xfrm>
          <a:prstGeom prst="rect">
            <a:avLst/>
          </a:prstGeom>
          <a:noFill/>
          <a:ln w="12700">
            <a:noFill/>
            <a:miter lim="800000"/>
            <a:headEnd/>
            <a:tailEnd/>
          </a:ln>
          <a:effectLst/>
        </p:spPr>
        <p:txBody>
          <a:bodyPr wrap="square">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contours of </a:t>
            </a:r>
            <a:r>
              <a:rPr kumimoji="0" lang="en-US" sz="3200" b="1" i="0" u="sng" strike="noStrike" kern="1200" cap="none" spc="0" normalizeH="0" baseline="0" noProof="0" dirty="0">
                <a:ln>
                  <a:noFill/>
                </a:ln>
                <a:solidFill>
                  <a:srgbClr val="FF0000"/>
                </a:solidFill>
                <a:effectLst/>
                <a:uLnTx/>
                <a:uFillTx/>
                <a:latin typeface="Symbol" pitchFamily="2" charset="2"/>
              </a:rPr>
              <a:t>q(K)</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 it </a:t>
            </a:r>
            <a:r>
              <a:rPr kumimoji="0" lang="en-US" sz="3200" b="1" i="0" u="sng" strike="noStrike" kern="1200" cap="none" spc="0" normalizeH="0" baseline="0" noProof="0" dirty="0">
                <a:ln>
                  <a:noFill/>
                </a:ln>
                <a:solidFill>
                  <a:srgbClr val="FF00FF"/>
                </a:solidFill>
                <a:effectLst/>
                <a:uLnTx/>
                <a:uFillTx/>
                <a:latin typeface="Times New Roman" pitchFamily="18" charset="0"/>
                <a:ea typeface="+mn-ea"/>
                <a:cs typeface="+mn-cs"/>
              </a:rPr>
              <a:t>in</a:t>
            </a:r>
            <a:r>
              <a:rPr kumimoji="0" lang="en-US" sz="3200" b="1" i="0" u="sng" strike="noStrike" kern="1200" cap="none" spc="0" normalizeH="0" baseline="0" noProof="0" dirty="0">
                <a:ln>
                  <a:noFill/>
                </a:ln>
                <a:solidFill>
                  <a:srgbClr val="7030A0"/>
                </a:solidFill>
                <a:effectLst/>
                <a:uLnTx/>
                <a:uFillTx/>
                <a:latin typeface="Times New Roman" pitchFamily="18" charset="0"/>
                <a:ea typeface="+mn-ea"/>
                <a:cs typeface="+mn-cs"/>
              </a:rPr>
              <a:t>creases with height</a:t>
            </a:r>
            <a:r>
              <a:rPr kumimoji="0" lang="en-US" sz="3200" b="1" i="0" strike="noStrike" kern="1200" cap="none" spc="0" normalizeH="0" baseline="0" noProof="0" dirty="0">
                <a:ln>
                  <a:noFill/>
                </a:ln>
                <a:solidFill>
                  <a:srgbClr val="7030A0"/>
                </a:solidFill>
                <a:effectLst/>
                <a:uLnTx/>
                <a:uFillTx/>
                <a:latin typeface="Times New Roman" pitchFamily="18" charset="0"/>
                <a:ea typeface="+mn-ea"/>
                <a:cs typeface="+mn-cs"/>
              </a:rPr>
              <a:t>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3200" b="0" i="0" strike="noStrike" kern="1200" cap="none" spc="0" normalizeH="0" baseline="0" noProof="0" dirty="0">
                <a:ln>
                  <a:noFill/>
                </a:ln>
                <a:solidFill>
                  <a:schemeClr val="bg2"/>
                </a:solidFill>
                <a:effectLst/>
                <a:uLnTx/>
                <a:uFillTx/>
                <a:latin typeface="Times New Roman" pitchFamily="18" charset="0"/>
                <a:ea typeface="+mn-ea"/>
                <a:cs typeface="+mn-cs"/>
              </a:rPr>
              <a:t>(plus the horizontal gradients due to TWB)</a:t>
            </a:r>
            <a:endParaRPr kumimoji="0" lang="en-US" sz="2400" b="0" i="0" u="none" strike="noStrike" kern="1200" cap="none" spc="0" normalizeH="0" baseline="0" noProof="0" dirty="0">
              <a:ln>
                <a:noFill/>
              </a:ln>
              <a:solidFill>
                <a:schemeClr val="bg2"/>
              </a:solidFill>
              <a:effectLst/>
              <a:uLnTx/>
              <a:uFillTx/>
              <a:latin typeface="Times New Roman" pitchFamily="18" charset="0"/>
              <a:ea typeface="+mn-ea"/>
              <a:cs typeface="+mn-cs"/>
            </a:endParaRPr>
          </a:p>
        </p:txBody>
      </p:sp>
      <p:sp>
        <p:nvSpPr>
          <p:cNvPr id="1453078" name="Text Box 22"/>
          <p:cNvSpPr txBox="1">
            <a:spLocks noChangeArrowheads="1"/>
          </p:cNvSpPr>
          <p:nvPr/>
        </p:nvSpPr>
        <p:spPr bwMode="auto">
          <a:xfrm>
            <a:off x="366218" y="4727816"/>
            <a:ext cx="3550693"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small thickness of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29" name="Text Box 22">
            <a:extLst>
              <a:ext uri="{FF2B5EF4-FFF2-40B4-BE49-F238E27FC236}">
                <a16:creationId xmlns:a16="http://schemas.microsoft.com/office/drawing/2014/main" xmlns="" id="{ABA560CB-FDFB-3B4B-AF85-4AAF78764652}"/>
              </a:ext>
            </a:extLst>
          </p:cNvPr>
          <p:cNvSpPr txBox="1">
            <a:spLocks noChangeArrowheads="1"/>
          </p:cNvSpPr>
          <p:nvPr/>
        </p:nvSpPr>
        <p:spPr bwMode="auto">
          <a:xfrm>
            <a:off x="4702792" y="4716445"/>
            <a:ext cx="3755408" cy="141320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same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sym typeface="Wingdings" pitchFamily="2" charset="2"/>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sym typeface="Wingdings" pitchFamily="2" charset="2"/>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are thicker: warmer than</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 </a:t>
            </a:r>
            <a:r>
              <a:rPr kumimoji="0" lang="en-US" sz="24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that</a:t>
            </a:r>
            <a:endParaRPr kumimoji="0" lang="en-US" sz="24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0" name="Text Box 22">
            <a:extLst>
              <a:ext uri="{FF2B5EF4-FFF2-40B4-BE49-F238E27FC236}">
                <a16:creationId xmlns:a16="http://schemas.microsoft.com/office/drawing/2014/main" xmlns="" id="{69414990-221B-FA4D-8878-A2AA56EA9B6C}"/>
              </a:ext>
            </a:extLst>
          </p:cNvPr>
          <p:cNvSpPr txBox="1">
            <a:spLocks noChangeArrowheads="1"/>
          </p:cNvSpPr>
          <p:nvPr/>
        </p:nvSpPr>
        <p:spPr bwMode="auto">
          <a:xfrm>
            <a:off x="477671" y="1481923"/>
            <a:ext cx="3550693" cy="1290097"/>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big thickness of mass (</a:t>
            </a:r>
            <a:r>
              <a:rPr kumimoji="0" lang="en-US" sz="2000" b="1" i="0" u="none" strike="noStrike" kern="1200" cap="none" spc="0" normalizeH="0" baseline="0" noProof="0" dirty="0" err="1">
                <a:ln>
                  <a:noFill/>
                </a:ln>
                <a:solidFill>
                  <a:srgbClr val="FF0000"/>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FF0000"/>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rPr>
              <a:t> layers: warm compared to </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sym typeface="Wingdings" pitchFamily="2" charset="2"/>
              </a:rPr>
              <a:t></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 </a:t>
            </a:r>
            <a:endParaRPr kumimoji="0" lang="en-US" sz="2000" b="1" i="0" u="none" strike="noStrike" kern="1200" cap="none" spc="0" normalizeH="0" baseline="0" noProof="0" dirty="0">
              <a:ln>
                <a:noFill/>
              </a:ln>
              <a:solidFill>
                <a:srgbClr val="FF0000"/>
              </a:solidFill>
              <a:effectLst/>
              <a:uLnTx/>
              <a:uFillTx/>
              <a:latin typeface="Arial" pitchFamily="34" charset="0"/>
              <a:ea typeface="+mn-ea"/>
              <a:cs typeface="+mn-cs"/>
            </a:endParaRPr>
          </a:p>
        </p:txBody>
      </p:sp>
      <p:sp>
        <p:nvSpPr>
          <p:cNvPr id="31" name="Text Box 22">
            <a:extLst>
              <a:ext uri="{FF2B5EF4-FFF2-40B4-BE49-F238E27FC236}">
                <a16:creationId xmlns:a16="http://schemas.microsoft.com/office/drawing/2014/main" xmlns="" id="{690D5CEB-6A6C-264F-B806-68ECAFE7F33E}"/>
              </a:ext>
            </a:extLst>
          </p:cNvPr>
          <p:cNvSpPr txBox="1">
            <a:spLocks noChangeArrowheads="1"/>
          </p:cNvSpPr>
          <p:nvPr/>
        </p:nvSpPr>
        <p:spPr bwMode="auto">
          <a:xfrm>
            <a:off x="4907507" y="1331794"/>
            <a:ext cx="3550693" cy="1505540"/>
          </a:xfrm>
          <a:prstGeom prst="rect">
            <a:avLst/>
          </a:prstGeom>
          <a:noFill/>
          <a:ln w="12700">
            <a:noFill/>
            <a:miter lim="800000"/>
            <a:headEnd/>
            <a:tailEnd/>
          </a:ln>
          <a:effectLst/>
        </p:spPr>
        <p:txBody>
          <a:bodyPr wrap="square" lIns="90488" tIns="44450" rIns="90488" bIns="44450">
            <a:spAutoFit/>
          </a:bodyPr>
          <a:lstStyle/>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thinner mass (</a:t>
            </a:r>
            <a:r>
              <a:rPr kumimoji="0" lang="en-US" sz="2000" b="1" i="0" u="none" strike="noStrike" kern="1200" cap="none" spc="0" normalizeH="0" baseline="0" noProof="0" dirty="0" err="1">
                <a:ln>
                  <a:noFill/>
                </a:ln>
                <a:solidFill>
                  <a:srgbClr val="0066CC"/>
                </a:solidFill>
                <a:effectLst/>
                <a:uLnTx/>
                <a:uFillTx/>
                <a:latin typeface="Symbol" pitchFamily="2" charset="2"/>
                <a:ea typeface="+mn-ea"/>
                <a:cs typeface="+mn-cs"/>
              </a:rPr>
              <a:t>D</a:t>
            </a:r>
            <a:r>
              <a:rPr kumimoji="0" lang="en-US" sz="2000" b="1" i="0" u="none" strike="noStrike" kern="1200" cap="none" spc="0" normalizeH="0" baseline="0" noProof="0" dirty="0" err="1">
                <a:ln>
                  <a:noFill/>
                </a:ln>
                <a:solidFill>
                  <a:srgbClr val="0066CC"/>
                </a:solidFill>
                <a:effectLst/>
                <a:uLnTx/>
                <a:uFillTx/>
                <a:latin typeface="Arial" pitchFamily="34" charset="0"/>
                <a:ea typeface="+mn-ea"/>
                <a:cs typeface="+mn-cs"/>
              </a:rPr>
              <a:t>p</a:t>
            </a: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 layers,</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000" b="1" i="0" u="none" strike="noStrike" kern="1200" cap="none" spc="0" normalizeH="0" baseline="0" noProof="0" dirty="0">
                <a:ln>
                  <a:noFill/>
                </a:ln>
                <a:solidFill>
                  <a:srgbClr val="0066CC"/>
                </a:solidFill>
                <a:effectLst/>
                <a:uLnTx/>
                <a:uFillTx/>
                <a:latin typeface="Arial" pitchFamily="34" charset="0"/>
                <a:ea typeface="+mn-ea"/>
                <a:cs typeface="+mn-cs"/>
              </a:rPr>
              <a:t>cooler compared to </a:t>
            </a:r>
          </a:p>
          <a:p>
            <a:pPr marL="0" marR="0" lvl="0" indent="0" algn="ctr" defTabSz="914400" rtl="0" eaLnBrk="0" fontAlgn="base" latinLnBrk="0" hangingPunct="0">
              <a:lnSpc>
                <a:spcPct val="100000"/>
              </a:lnSpc>
              <a:spcBef>
                <a:spcPct val="50000"/>
              </a:spcBef>
              <a:spcAft>
                <a:spcPct val="0"/>
              </a:spcAft>
              <a:buClrTx/>
              <a:buSzTx/>
              <a:buFontTx/>
              <a:buNone/>
              <a:tabLst/>
              <a:defRPr/>
            </a:pP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sym typeface="Wingdings" pitchFamily="2" charset="2"/>
              </a:rPr>
              <a:t> </a:t>
            </a:r>
            <a:r>
              <a:rPr kumimoji="0" lang="en-US" sz="2800" b="1" i="0" u="none" strike="noStrike" kern="1200" cap="none" spc="0" normalizeH="0" baseline="0" noProof="0" dirty="0">
                <a:ln>
                  <a:noFill/>
                </a:ln>
                <a:solidFill>
                  <a:srgbClr val="FF0000"/>
                </a:solidFill>
                <a:effectLst/>
                <a:uLnTx/>
                <a:uFillTx/>
                <a:latin typeface="Arial" pitchFamily="34" charset="0"/>
                <a:ea typeface="+mn-ea"/>
                <a:cs typeface="+mn-cs"/>
              </a:rPr>
              <a:t>that</a:t>
            </a:r>
            <a:r>
              <a:rPr kumimoji="0" lang="en-US" sz="2800" b="1" i="0" u="none" strike="noStrike" kern="1200" cap="none" spc="0" normalizeH="0" baseline="0" noProof="0" dirty="0">
                <a:ln>
                  <a:noFill/>
                </a:ln>
                <a:solidFill>
                  <a:srgbClr val="0066CC"/>
                </a:solidFill>
                <a:effectLst/>
                <a:uLnTx/>
                <a:uFillTx/>
                <a:latin typeface="Arial" pitchFamily="34" charset="0"/>
                <a:ea typeface="+mn-ea"/>
                <a:cs typeface="+mn-cs"/>
              </a:rPr>
              <a:t> </a:t>
            </a:r>
          </a:p>
        </p:txBody>
      </p:sp>
      <p:sp>
        <p:nvSpPr>
          <p:cNvPr id="9" name="TextBox 8">
            <a:extLst>
              <a:ext uri="{FF2B5EF4-FFF2-40B4-BE49-F238E27FC236}">
                <a16:creationId xmlns:a16="http://schemas.microsoft.com/office/drawing/2014/main" xmlns="" id="{073CF2F5-1EEB-BC42-9EAF-863EC4D75A32}"/>
              </a:ext>
            </a:extLst>
          </p:cNvPr>
          <p:cNvSpPr txBox="1"/>
          <p:nvPr/>
        </p:nvSpPr>
        <p:spPr>
          <a:xfrm>
            <a:off x="300253" y="6311244"/>
            <a:ext cx="938077"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North</a:t>
            </a:r>
          </a:p>
        </p:txBody>
      </p:sp>
      <p:sp>
        <p:nvSpPr>
          <p:cNvPr id="40" name="TextBox 39">
            <a:extLst>
              <a:ext uri="{FF2B5EF4-FFF2-40B4-BE49-F238E27FC236}">
                <a16:creationId xmlns:a16="http://schemas.microsoft.com/office/drawing/2014/main" xmlns="" id="{CD0082D9-9D17-4F4B-8C5E-40EF2E3EB609}"/>
              </a:ext>
            </a:extLst>
          </p:cNvPr>
          <p:cNvSpPr txBox="1"/>
          <p:nvPr/>
        </p:nvSpPr>
        <p:spPr>
          <a:xfrm>
            <a:off x="7249239" y="6396335"/>
            <a:ext cx="989373" cy="46166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rial"/>
                <a:ea typeface="+mn-ea"/>
                <a:cs typeface="+mn-cs"/>
              </a:rPr>
              <a:t>South</a:t>
            </a:r>
          </a:p>
        </p:txBody>
      </p:sp>
    </p:spTree>
    <p:extLst>
      <p:ext uri="{BB962C8B-B14F-4D97-AF65-F5344CB8AC3E}">
        <p14:creationId xmlns:p14="http://schemas.microsoft.com/office/powerpoint/2010/main" val="704612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37B37-25C2-9E45-BCC3-AD28F0FC57F7}"/>
              </a:ext>
            </a:extLst>
          </p:cNvPr>
          <p:cNvSpPr>
            <a:spLocks noGrp="1"/>
          </p:cNvSpPr>
          <p:nvPr>
            <p:ph type="title"/>
          </p:nvPr>
        </p:nvSpPr>
        <p:spPr/>
        <p:txBody>
          <a:bodyPr/>
          <a:lstStyle/>
          <a:p>
            <a:r>
              <a:rPr lang="en-US" dirty="0">
                <a:solidFill>
                  <a:schemeClr val="bg2"/>
                </a:solidFill>
              </a:rPr>
              <a:t>That view emphasized </a:t>
            </a:r>
            <a:r>
              <a:rPr lang="en-US" i="1" dirty="0">
                <a:solidFill>
                  <a:srgbClr val="C00000"/>
                </a:solidFill>
              </a:rPr>
              <a:t>jet streams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xmlns="" id="{14374774-83FB-6748-A1DB-A2D2FC42BA0A}"/>
              </a:ext>
            </a:extLst>
          </p:cNvPr>
          <p:cNvSpPr>
            <a:spLocks noGrp="1"/>
          </p:cNvSpPr>
          <p:nvPr>
            <p:ph idx="1"/>
          </p:nvPr>
        </p:nvSpPr>
        <p:spPr/>
        <p:txBody>
          <a:bodyPr/>
          <a:lstStyle/>
          <a:p>
            <a:r>
              <a:rPr lang="en-US" dirty="0">
                <a:solidFill>
                  <a:schemeClr val="bg2"/>
                </a:solidFill>
              </a:rPr>
              <a:t>OK, suppose we want to think in those terms. </a:t>
            </a:r>
          </a:p>
          <a:p>
            <a:r>
              <a:rPr lang="en-US" dirty="0">
                <a:solidFill>
                  <a:schemeClr val="bg2"/>
                </a:solidFill>
              </a:rPr>
              <a:t>What is a jet made of? </a:t>
            </a:r>
          </a:p>
          <a:p>
            <a:pPr lvl="1"/>
            <a:r>
              <a:rPr lang="en-US" i="1" dirty="0">
                <a:solidFill>
                  <a:schemeClr val="bg2"/>
                </a:solidFill>
              </a:rPr>
              <a:t>momentum, or ½ its square KE </a:t>
            </a:r>
          </a:p>
          <a:p>
            <a:pPr lvl="2"/>
            <a:r>
              <a:rPr lang="en-US" dirty="0">
                <a:solidFill>
                  <a:schemeClr val="bg2"/>
                </a:solidFill>
              </a:rPr>
              <a:t>per unit mass</a:t>
            </a:r>
          </a:p>
          <a:p>
            <a:r>
              <a:rPr lang="en-US" dirty="0">
                <a:solidFill>
                  <a:schemeClr val="bg2"/>
                </a:solidFill>
              </a:rPr>
              <a:t>What equation governs momentum? </a:t>
            </a:r>
          </a:p>
          <a:p>
            <a:endParaRPr lang="en-US" dirty="0">
              <a:solidFill>
                <a:schemeClr val="bg2"/>
              </a:solidFill>
            </a:endParaRPr>
          </a:p>
          <a:p>
            <a:endParaRPr lang="en-US" i="1" dirty="0">
              <a:solidFill>
                <a:schemeClr val="bg2"/>
              </a:solidFill>
            </a:endParaRPr>
          </a:p>
        </p:txBody>
      </p:sp>
      <p:pic>
        <p:nvPicPr>
          <p:cNvPr id="5" name="Picture 7" descr="final">
            <a:extLst>
              <a:ext uri="{FF2B5EF4-FFF2-40B4-BE49-F238E27FC236}">
                <a16:creationId xmlns:a16="http://schemas.microsoft.com/office/drawing/2014/main" xmlns="" id="{711D81B4-B020-E249-A1F0-320FEC2EFE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67"/>
          <a:stretch>
            <a:fillRect/>
          </a:stretch>
        </p:blipFill>
        <p:spPr bwMode="auto">
          <a:xfrm>
            <a:off x="1828800" y="52578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211562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9F37B37-25C2-9E45-BCC3-AD28F0FC57F7}"/>
              </a:ext>
            </a:extLst>
          </p:cNvPr>
          <p:cNvSpPr>
            <a:spLocks noGrp="1"/>
          </p:cNvSpPr>
          <p:nvPr>
            <p:ph type="title"/>
          </p:nvPr>
        </p:nvSpPr>
        <p:spPr/>
        <p:txBody>
          <a:bodyPr/>
          <a:lstStyle/>
          <a:p>
            <a:r>
              <a:rPr lang="en-US" dirty="0">
                <a:solidFill>
                  <a:schemeClr val="bg2"/>
                </a:solidFill>
              </a:rPr>
              <a:t>That view emphasized </a:t>
            </a:r>
            <a:r>
              <a:rPr lang="en-US" i="1" dirty="0">
                <a:solidFill>
                  <a:srgbClr val="C00000"/>
                </a:solidFill>
              </a:rPr>
              <a:t>jet streams</a:t>
            </a:r>
            <a:r>
              <a:rPr lang="en-US" dirty="0">
                <a:solidFill>
                  <a:schemeClr val="bg2"/>
                </a:solidFill>
              </a:rPr>
              <a:t> as the unit of flow</a:t>
            </a:r>
          </a:p>
        </p:txBody>
      </p:sp>
      <p:sp>
        <p:nvSpPr>
          <p:cNvPr id="3" name="Content Placeholder 2">
            <a:extLst>
              <a:ext uri="{FF2B5EF4-FFF2-40B4-BE49-F238E27FC236}">
                <a16:creationId xmlns:a16="http://schemas.microsoft.com/office/drawing/2014/main" xmlns="" id="{14374774-83FB-6748-A1DB-A2D2FC42BA0A}"/>
              </a:ext>
            </a:extLst>
          </p:cNvPr>
          <p:cNvSpPr>
            <a:spLocks noGrp="1"/>
          </p:cNvSpPr>
          <p:nvPr>
            <p:ph idx="1"/>
          </p:nvPr>
        </p:nvSpPr>
        <p:spPr>
          <a:xfrm>
            <a:off x="457200" y="1981200"/>
            <a:ext cx="8534400" cy="4114800"/>
          </a:xfrm>
        </p:spPr>
        <p:txBody>
          <a:bodyPr/>
          <a:lstStyle/>
          <a:p>
            <a:endParaRPr lang="en-US" dirty="0">
              <a:solidFill>
                <a:schemeClr val="bg2"/>
              </a:solidFill>
            </a:endParaRPr>
          </a:p>
          <a:p>
            <a:endParaRPr lang="en-US" dirty="0">
              <a:solidFill>
                <a:schemeClr val="bg2"/>
              </a:solidFill>
            </a:endParaRPr>
          </a:p>
          <a:p>
            <a:r>
              <a:rPr lang="en-US" dirty="0">
                <a:solidFill>
                  <a:schemeClr val="bg2"/>
                </a:solidFill>
              </a:rPr>
              <a:t>To predict vector momentum </a:t>
            </a:r>
            <a:r>
              <a:rPr lang="en-US" b="1" dirty="0" err="1">
                <a:solidFill>
                  <a:schemeClr val="bg2"/>
                </a:solidFill>
              </a:rPr>
              <a:t>V</a:t>
            </a:r>
            <a:r>
              <a:rPr lang="en-US" b="1" baseline="-25000" dirty="0" err="1">
                <a:solidFill>
                  <a:schemeClr val="bg2"/>
                </a:solidFill>
              </a:rPr>
              <a:t>h</a:t>
            </a:r>
            <a:r>
              <a:rPr lang="en-US" dirty="0">
                <a:solidFill>
                  <a:schemeClr val="bg2"/>
                </a:solidFill>
              </a:rPr>
              <a:t>, need </a:t>
            </a:r>
            <a:r>
              <a:rPr lang="en-US" dirty="0">
                <a:solidFill>
                  <a:schemeClr val="bg2"/>
                </a:solidFill>
                <a:latin typeface="Symbol" pitchFamily="2" charset="2"/>
              </a:rPr>
              <a:t>F</a:t>
            </a:r>
            <a:endParaRPr lang="en-US" dirty="0">
              <a:solidFill>
                <a:schemeClr val="bg2"/>
              </a:solidFill>
            </a:endParaRPr>
          </a:p>
          <a:p>
            <a:r>
              <a:rPr lang="en-US" dirty="0">
                <a:solidFill>
                  <a:schemeClr val="bg2"/>
                </a:solidFill>
              </a:rPr>
              <a:t>But that drags thermo into our equation set</a:t>
            </a:r>
          </a:p>
          <a:p>
            <a:pPr lvl="2"/>
            <a:r>
              <a:rPr lang="en-US" dirty="0">
                <a:solidFill>
                  <a:schemeClr val="bg2"/>
                </a:solidFill>
              </a:rPr>
              <a:t>must</a:t>
            </a:r>
            <a:r>
              <a:rPr lang="en-US" i="1" dirty="0">
                <a:solidFill>
                  <a:schemeClr val="bg2"/>
                </a:solidFill>
              </a:rPr>
              <a:t> predict</a:t>
            </a:r>
            <a:r>
              <a:rPr lang="en-US" dirty="0">
                <a:solidFill>
                  <a:schemeClr val="bg2"/>
                </a:solidFill>
              </a:rPr>
              <a:t> T, not just guess its structure by TWB</a:t>
            </a:r>
          </a:p>
          <a:p>
            <a:endParaRPr lang="en-US" dirty="0">
              <a:solidFill>
                <a:schemeClr val="bg2"/>
              </a:solidFill>
            </a:endParaRPr>
          </a:p>
          <a:p>
            <a:r>
              <a:rPr lang="en-US" dirty="0">
                <a:solidFill>
                  <a:schemeClr val="bg2"/>
                </a:solidFill>
              </a:rPr>
              <a:t>We work hard to avoid that with </a:t>
            </a:r>
            <a:r>
              <a:rPr lang="en-US" i="1" dirty="0">
                <a:solidFill>
                  <a:schemeClr val="bg2"/>
                </a:solidFill>
              </a:rPr>
              <a:t>vorticity</a:t>
            </a:r>
            <a:r>
              <a:rPr lang="en-US" dirty="0">
                <a:solidFill>
                  <a:schemeClr val="bg2"/>
                </a:solidFill>
              </a:rPr>
              <a:t> </a:t>
            </a:r>
            <a:endParaRPr lang="en-US" dirty="0">
              <a:solidFill>
                <a:schemeClr val="bg2"/>
              </a:solidFill>
              <a:latin typeface="Symbol" pitchFamily="2" charset="2"/>
            </a:endParaRPr>
          </a:p>
          <a:p>
            <a:endParaRPr lang="en-US" dirty="0">
              <a:solidFill>
                <a:schemeClr val="bg2"/>
              </a:solidFill>
              <a:latin typeface="Symbol" pitchFamily="2" charset="2"/>
            </a:endParaRPr>
          </a:p>
          <a:p>
            <a:endParaRPr lang="en-US" i="1" dirty="0">
              <a:solidFill>
                <a:schemeClr val="bg2"/>
              </a:solidFill>
            </a:endParaRPr>
          </a:p>
        </p:txBody>
      </p:sp>
      <p:pic>
        <p:nvPicPr>
          <p:cNvPr id="5" name="Picture 7" descr="final">
            <a:extLst>
              <a:ext uri="{FF2B5EF4-FFF2-40B4-BE49-F238E27FC236}">
                <a16:creationId xmlns:a16="http://schemas.microsoft.com/office/drawing/2014/main" xmlns="" id="{24FBA10F-954E-9943-BFDB-792B586722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6667"/>
          <a:stretch>
            <a:fillRect/>
          </a:stretch>
        </p:blipFill>
        <p:spPr bwMode="auto">
          <a:xfrm>
            <a:off x="2057400" y="19812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173175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xmlns="" id="{92387278-8F2E-9041-ADEE-945CE5A8B761}"/>
              </a:ext>
            </a:extLst>
          </p:cNvPr>
          <p:cNvSpPr>
            <a:spLocks noGrp="1" noChangeArrowheads="1"/>
          </p:cNvSpPr>
          <p:nvPr>
            <p:ph type="title"/>
          </p:nvPr>
        </p:nvSpPr>
        <p:spPr>
          <a:xfrm>
            <a:off x="228600" y="304800"/>
            <a:ext cx="8610600" cy="609600"/>
          </a:xfrm>
        </p:spPr>
        <p:txBody>
          <a:bodyPr/>
          <a:lstStyle/>
          <a:p>
            <a:pPr eaLnBrk="1" hangingPunct="1">
              <a:defRPr/>
            </a:pPr>
            <a:r>
              <a:rPr lang="en-US" sz="4000" i="1" dirty="0"/>
              <a:t>Holy grail of dynamics</a:t>
            </a:r>
            <a:r>
              <a:rPr lang="en-US" sz="4000" dirty="0"/>
              <a:t>: get div &amp; </a:t>
            </a:r>
            <a:r>
              <a:rPr lang="en-US" sz="4000" dirty="0">
                <a:latin typeface="Symbol" charset="2"/>
                <a:sym typeface="Symbol" charset="2"/>
              </a:rPr>
              <a:t></a:t>
            </a:r>
            <a:endParaRPr lang="en-US" sz="4000" b="1" dirty="0">
              <a:solidFill>
                <a:srgbClr val="FFFF00"/>
              </a:solidFill>
              <a:effectLst>
                <a:outerShdw blurRad="38100" dist="38100" dir="2700000" algn="tl">
                  <a:srgbClr val="DDDDDD"/>
                </a:outerShdw>
              </a:effectLst>
              <a:latin typeface="Times" charset="0"/>
            </a:endParaRPr>
          </a:p>
        </p:txBody>
      </p:sp>
      <p:pic>
        <p:nvPicPr>
          <p:cNvPr id="40963" name="Picture 7" descr="final">
            <a:extLst>
              <a:ext uri="{FF2B5EF4-FFF2-40B4-BE49-F238E27FC236}">
                <a16:creationId xmlns:a16="http://schemas.microsoft.com/office/drawing/2014/main" xmlns="" id="{2B8C7FCF-3352-3444-BDFC-8BB2765646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r="16667"/>
          <a:stretch>
            <a:fillRect/>
          </a:stretch>
        </p:blipFill>
        <p:spPr bwMode="auto">
          <a:xfrm>
            <a:off x="2057400" y="990600"/>
            <a:ext cx="4876800" cy="103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00" name="Text Box 8">
            <a:extLst>
              <a:ext uri="{FF2B5EF4-FFF2-40B4-BE49-F238E27FC236}">
                <a16:creationId xmlns:a16="http://schemas.microsoft.com/office/drawing/2014/main" xmlns="" id="{9C96A9BE-FCEA-084C-8EA8-4358D6C5532D}"/>
              </a:ext>
            </a:extLst>
          </p:cNvPr>
          <p:cNvSpPr txBox="1">
            <a:spLocks noChangeArrowheads="1"/>
          </p:cNvSpPr>
          <p:nvPr/>
        </p:nvSpPr>
        <p:spPr bwMode="auto">
          <a:xfrm>
            <a:off x="533400" y="2133600"/>
            <a:ext cx="8077200" cy="1160463"/>
          </a:xfrm>
          <a:prstGeom prst="rect">
            <a:avLst/>
          </a:prstGeom>
          <a:noFill/>
          <a:ln w="9525">
            <a:noFill/>
            <a:miter lim="800000"/>
            <a:headEnd/>
            <a:tailEnd/>
          </a:ln>
        </p:spPr>
        <p:txBody>
          <a:bodyPr>
            <a:spAutoFit/>
          </a:body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sng" strike="noStrike" kern="1200" cap="none" spc="0" normalizeH="0" baseline="0" noProof="0" dirty="0" err="1">
                <a:ln>
                  <a:noFill/>
                </a:ln>
                <a:solidFill>
                  <a:srgbClr val="FF3300"/>
                </a:solidFill>
                <a:effectLst>
                  <a:outerShdw blurRad="38100" dist="38100" dir="2700000" algn="tl">
                    <a:srgbClr val="DDDDDD"/>
                  </a:outerShdw>
                </a:effectLst>
                <a:uLnTx/>
                <a:uFillTx/>
                <a:latin typeface="Times" charset="0"/>
                <a:ea typeface="ＭＳ Ｐゴシック" pitchFamily="-84" charset="-128"/>
              </a:rPr>
              <a:t>Gotta</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Times" charset="0"/>
                <a:ea typeface="ＭＳ Ｐゴシック" pitchFamily="-84" charset="-128"/>
              </a:rPr>
              <a:t> avoid dragging thermo into this via </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p>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Get rid of</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Symbol" charset="2"/>
                <a:ea typeface="ＭＳ Ｐゴシック" pitchFamily="-84" charset="-128"/>
                <a:sym typeface="Symbol" charset="2"/>
              </a:rPr>
              <a:t></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at </a:t>
            </a:r>
            <a:r>
              <a:rPr kumimoji="0" lang="en-US" sz="2800" b="0" i="0" u="sng"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any cost</a:t>
            </a:r>
            <a:r>
              <a:rPr kumimoji="0" lang="en-US" sz="2800" b="0"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 </a:t>
            </a:r>
            <a:r>
              <a:rPr kumimoji="0" lang="en-US" sz="2800" b="1" i="0" u="none" strike="noStrike" kern="1200" cap="none" spc="0" normalizeH="0" baseline="0" noProof="0" dirty="0">
                <a:ln>
                  <a:noFill/>
                </a:ln>
                <a:solidFill>
                  <a:srgbClr val="FF3300"/>
                </a:solidFill>
                <a:effectLst>
                  <a:outerShdw blurRad="38100" dist="38100" dir="2700000" algn="tl">
                    <a:srgbClr val="DDDDDD"/>
                  </a:outerShdw>
                </a:effectLst>
                <a:uLnTx/>
                <a:uFillTx/>
                <a:latin typeface="Arial"/>
                <a:ea typeface="ＭＳ Ｐゴシック" pitchFamily="-84" charset="-128"/>
              </a:rPr>
              <a:t>Curl to the rescue!</a:t>
            </a:r>
          </a:p>
        </p:txBody>
      </p:sp>
      <p:pic>
        <p:nvPicPr>
          <p:cNvPr id="8211" name="Picture 19" descr="final">
            <a:extLst>
              <a:ext uri="{FF2B5EF4-FFF2-40B4-BE49-F238E27FC236}">
                <a16:creationId xmlns:a16="http://schemas.microsoft.com/office/drawing/2014/main" xmlns="" id="{5ADED4DB-0A5C-C246-9B50-8AED4D3A86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429000"/>
            <a:ext cx="8026400" cy="952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12" name="AutoShape 20">
            <a:extLst>
              <a:ext uri="{FF2B5EF4-FFF2-40B4-BE49-F238E27FC236}">
                <a16:creationId xmlns:a16="http://schemas.microsoft.com/office/drawing/2014/main" xmlns="" id="{127606E3-8F92-664A-A48F-EB482192077C}"/>
              </a:ext>
            </a:extLst>
          </p:cNvPr>
          <p:cNvSpPr>
            <a:spLocks noChangeArrowheads="1"/>
          </p:cNvSpPr>
          <p:nvPr/>
        </p:nvSpPr>
        <p:spPr bwMode="auto">
          <a:xfrm>
            <a:off x="6705600" y="3352800"/>
            <a:ext cx="1219200" cy="1143000"/>
          </a:xfrm>
          <a:custGeom>
            <a:avLst/>
            <a:gdLst>
              <a:gd name="T0" fmla="*/ 1942170529 w 21600"/>
              <a:gd name="T1" fmla="*/ 0 h 21600"/>
              <a:gd name="T2" fmla="*/ 568804891 w 21600"/>
              <a:gd name="T3" fmla="*/ 468679054 h 21600"/>
              <a:gd name="T4" fmla="*/ 0 w 21600"/>
              <a:gd name="T5" fmla="*/ 1600299219 h 21600"/>
              <a:gd name="T6" fmla="*/ 568804891 w 21600"/>
              <a:gd name="T7" fmla="*/ 2147483647 h 21600"/>
              <a:gd name="T8" fmla="*/ 1942170529 w 21600"/>
              <a:gd name="T9" fmla="*/ 2147483647 h 21600"/>
              <a:gd name="T10" fmla="*/ 2147483647 w 21600"/>
              <a:gd name="T11" fmla="*/ 2147483647 h 21600"/>
              <a:gd name="T12" fmla="*/ 2147483647 w 21600"/>
              <a:gd name="T13" fmla="*/ 1600299219 h 21600"/>
              <a:gd name="T14" fmla="*/ 2147483647 w 21600"/>
              <a:gd name="T15" fmla="*/ 468679054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7401" y="15493"/>
                </a:moveTo>
                <a:cubicBezTo>
                  <a:pt x="18376" y="14122"/>
                  <a:pt x="18900" y="12482"/>
                  <a:pt x="18900" y="10800"/>
                </a:cubicBezTo>
                <a:cubicBezTo>
                  <a:pt x="18900" y="6326"/>
                  <a:pt x="15273" y="2700"/>
                  <a:pt x="10800" y="2700"/>
                </a:cubicBezTo>
                <a:cubicBezTo>
                  <a:pt x="9117" y="2699"/>
                  <a:pt x="7477" y="3223"/>
                  <a:pt x="6106" y="4198"/>
                </a:cubicBezTo>
                <a:lnTo>
                  <a:pt x="17401" y="15493"/>
                </a:lnTo>
                <a:close/>
                <a:moveTo>
                  <a:pt x="4198" y="6106"/>
                </a:moveTo>
                <a:cubicBezTo>
                  <a:pt x="3223" y="7477"/>
                  <a:pt x="2699" y="9117"/>
                  <a:pt x="2699" y="10799"/>
                </a:cubicBezTo>
                <a:cubicBezTo>
                  <a:pt x="2700" y="15273"/>
                  <a:pt x="6326" y="18900"/>
                  <a:pt x="10800" y="18900"/>
                </a:cubicBezTo>
                <a:cubicBezTo>
                  <a:pt x="12482" y="18900"/>
                  <a:pt x="14122" y="18376"/>
                  <a:pt x="15493" y="17401"/>
                </a:cubicBezTo>
                <a:lnTo>
                  <a:pt x="4198" y="6106"/>
                </a:lnTo>
                <a:close/>
              </a:path>
            </a:pathLst>
          </a:custGeom>
          <a:solidFill>
            <a:srgbClr val="FF0000"/>
          </a:solidFill>
          <a:ln w="9525">
            <a:solidFill>
              <a:schemeClr val="tx1"/>
            </a:solidFill>
            <a:miter lim="800000"/>
            <a:headEnd/>
            <a:tailEnd/>
          </a:ln>
        </p:spPr>
        <p:txBody>
          <a:bodyPr wrap="none" anchor="ct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8213" name="Text Box 21">
            <a:extLst>
              <a:ext uri="{FF2B5EF4-FFF2-40B4-BE49-F238E27FC236}">
                <a16:creationId xmlns:a16="http://schemas.microsoft.com/office/drawing/2014/main" xmlns="" id="{1FD799E5-AAAC-0348-8A94-C86642F1D934}"/>
              </a:ext>
            </a:extLst>
          </p:cNvPr>
          <p:cNvSpPr txBox="1">
            <a:spLocks noChangeArrowheads="1"/>
          </p:cNvSpPr>
          <p:nvPr/>
        </p:nvSpPr>
        <p:spPr bwMode="auto">
          <a:xfrm>
            <a:off x="6324600" y="4419600"/>
            <a:ext cx="2362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FF0000"/>
                </a:solidFill>
                <a:effectLst/>
                <a:uLnTx/>
                <a:uFillTx/>
                <a:latin typeface="Arial" panose="020B0604020202020204" pitchFamily="34" charset="0"/>
                <a:ea typeface="ＭＳ Ｐゴシック" panose="020B0600070205080204" pitchFamily="34" charset="-128"/>
              </a:rPr>
              <a:t>Ker-CHING!</a:t>
            </a:r>
          </a:p>
        </p:txBody>
      </p:sp>
      <p:sp>
        <p:nvSpPr>
          <p:cNvPr id="8214" name="Text Box 22">
            <a:extLst>
              <a:ext uri="{FF2B5EF4-FFF2-40B4-BE49-F238E27FC236}">
                <a16:creationId xmlns:a16="http://schemas.microsoft.com/office/drawing/2014/main" xmlns="" id="{65A9A985-CD88-AB4F-8787-2C6C936D1468}"/>
              </a:ext>
            </a:extLst>
          </p:cNvPr>
          <p:cNvSpPr txBox="1">
            <a:spLocks noChangeArrowheads="1"/>
          </p:cNvSpPr>
          <p:nvPr/>
        </p:nvSpPr>
        <p:spPr bwMode="auto">
          <a:xfrm>
            <a:off x="762000" y="4953000"/>
            <a:ext cx="76200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We are Masters of the Universe with our sexy vector identities! </a:t>
            </a:r>
          </a:p>
          <a:p>
            <a:pPr marL="0" marR="0" lvl="0" indent="0" algn="ctr" defTabSz="457200" rtl="0" eaLnBrk="1" fontAlgn="base" latinLnBrk="0" hangingPunct="1">
              <a:lnSpc>
                <a:spcPct val="100000"/>
              </a:lnSpc>
              <a:spcBef>
                <a:spcPct val="50000"/>
              </a:spcBef>
              <a:spcAft>
                <a:spcPct val="0"/>
              </a:spcAft>
              <a:buClrTx/>
              <a:buSzTx/>
              <a:buFontTx/>
              <a:buNone/>
              <a:tabLst/>
              <a:defRPr/>
            </a:pPr>
            <a:r>
              <a:rPr kumimoji="0" lang="en-US" altLang="en-US" sz="2800" b="0" i="0" u="none" strike="noStrike" kern="1200" cap="none" spc="0" normalizeH="0" baseline="0" noProof="0">
                <a:ln>
                  <a:noFill/>
                </a:ln>
                <a:solidFill>
                  <a:srgbClr val="0000FF"/>
                </a:solidFill>
                <a:effectLst/>
                <a:uLnTx/>
                <a:uFillTx/>
                <a:latin typeface="Braggadocio" pitchFamily="82" charset="77"/>
                <a:ea typeface="ＭＳ Ｐゴシック" panose="020B0600070205080204" pitchFamily="34" charset="-128"/>
              </a:rPr>
              <a:t>The grail is in the bag!</a:t>
            </a:r>
          </a:p>
        </p:txBody>
      </p:sp>
    </p:spTree>
    <p:extLst>
      <p:ext uri="{BB962C8B-B14F-4D97-AF65-F5344CB8AC3E}">
        <p14:creationId xmlns:p14="http://schemas.microsoft.com/office/powerpoint/2010/main" val="3134367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499"/>
                                          </p:stCondLst>
                                        </p:cTn>
                                        <p:tgtEl>
                                          <p:spTgt spid="8211"/>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499"/>
                                          </p:stCondLst>
                                        </p:cTn>
                                        <p:tgtEl>
                                          <p:spTgt spid="8212"/>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213">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8214">
                                            <p:txEl>
                                              <p:pRg st="0" end="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21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13" grpId="0" build="p" autoUpdateAnimBg="0"/>
      <p:bldP spid="8214" grpId="0" build="p" autoUpdateAnimBg="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a:extLst>
              <a:ext uri="{FF2B5EF4-FFF2-40B4-BE49-F238E27FC236}">
                <a16:creationId xmlns:a16="http://schemas.microsoft.com/office/drawing/2014/main" xmlns="" id="{3BD47FCD-E2F9-4148-AE5B-BDA1BD64C8BC}"/>
              </a:ext>
            </a:extLst>
          </p:cNvPr>
          <p:cNvSpPr>
            <a:spLocks noGrp="1" noChangeArrowheads="1"/>
          </p:cNvSpPr>
          <p:nvPr>
            <p:ph type="title"/>
          </p:nvPr>
        </p:nvSpPr>
        <p:spPr>
          <a:xfrm>
            <a:off x="609600" y="76200"/>
            <a:ext cx="7772400" cy="762000"/>
          </a:xfrm>
        </p:spPr>
        <p:txBody>
          <a:bodyPr/>
          <a:lstStyle/>
          <a:p>
            <a:pPr eaLnBrk="1" hangingPunct="1"/>
            <a:r>
              <a:rPr lang="en-US" altLang="en-US" sz="3200">
                <a:solidFill>
                  <a:srgbClr val="FF0000"/>
                </a:solidFill>
              </a:rPr>
              <a:t>Heh heh ... did I say "any cost"... ? gulp</a:t>
            </a:r>
          </a:p>
        </p:txBody>
      </p:sp>
      <p:pic>
        <p:nvPicPr>
          <p:cNvPr id="41987" name="Picture 4">
            <a:extLst>
              <a:ext uri="{FF2B5EF4-FFF2-40B4-BE49-F238E27FC236}">
                <a16:creationId xmlns:a16="http://schemas.microsoft.com/office/drawing/2014/main" xmlns="" id="{F7CF751C-60E0-1444-8B17-FD20074C4D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0250"/>
            <a:ext cx="9144000" cy="567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3" name="Rectangle 5">
            <a:extLst>
              <a:ext uri="{FF2B5EF4-FFF2-40B4-BE49-F238E27FC236}">
                <a16:creationId xmlns:a16="http://schemas.microsoft.com/office/drawing/2014/main" xmlns="" id="{2F2EC1FC-848F-1443-9B62-FD382BC23268}"/>
              </a:ext>
            </a:extLst>
          </p:cNvPr>
          <p:cNvSpPr>
            <a:spLocks noChangeArrowheads="1"/>
          </p:cNvSpPr>
          <p:nvPr/>
        </p:nvSpPr>
        <p:spPr bwMode="auto">
          <a:xfrm>
            <a:off x="2057400" y="5562600"/>
            <a:ext cx="914400" cy="762000"/>
          </a:xfrm>
          <a:prstGeom prst="rect">
            <a:avLst/>
          </a:prstGeom>
          <a:noFill/>
          <a:ln w="5715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000000"/>
              </a:solidFill>
              <a:effectLst/>
              <a:uLnTx/>
              <a:uFillTx/>
              <a:latin typeface="Arial" panose="020B0604020202020204" pitchFamily="34" charset="0"/>
              <a:ea typeface="ＭＳ Ｐゴシック" panose="020B0600070205080204" pitchFamily="34" charset="-128"/>
            </a:endParaRPr>
          </a:p>
        </p:txBody>
      </p:sp>
      <p:sp>
        <p:nvSpPr>
          <p:cNvPr id="12294" name="Text Box 6">
            <a:extLst>
              <a:ext uri="{FF2B5EF4-FFF2-40B4-BE49-F238E27FC236}">
                <a16:creationId xmlns:a16="http://schemas.microsoft.com/office/drawing/2014/main" xmlns="" id="{7D078D07-848E-0848-A922-8AAA609E326B}"/>
              </a:ext>
            </a:extLst>
          </p:cNvPr>
          <p:cNvSpPr txBox="1">
            <a:spLocks noChangeArrowheads="1"/>
          </p:cNvSpPr>
          <p:nvPr/>
        </p:nvSpPr>
        <p:spPr bwMode="auto">
          <a:xfrm>
            <a:off x="76200" y="6400800"/>
            <a:ext cx="4038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ＭＳ Ｐゴシック" panose="020B0600070205080204" pitchFamily="34" charset="-128"/>
              </a:defRPr>
            </a:lvl1pPr>
            <a:lvl2pPr marL="742950" indent="-285750" eaLnBrk="0" hangingPunct="0">
              <a:defRPr>
                <a:solidFill>
                  <a:schemeClr val="tx1"/>
                </a:solidFill>
                <a:latin typeface="Arial" panose="020B0604020202020204" pitchFamily="34" charset="0"/>
                <a:ea typeface="ＭＳ Ｐゴシック" panose="020B0600070205080204" pitchFamily="34" charset="-128"/>
              </a:defRPr>
            </a:lvl2pPr>
            <a:lvl3pPr marL="1143000" indent="-228600" eaLnBrk="0" hangingPunct="0">
              <a:defRPr>
                <a:solidFill>
                  <a:schemeClr val="tx1"/>
                </a:solidFill>
                <a:latin typeface="Arial" panose="020B0604020202020204" pitchFamily="34" charset="0"/>
                <a:ea typeface="ＭＳ Ｐゴシック" panose="020B0600070205080204" pitchFamily="34" charset="-128"/>
              </a:defRPr>
            </a:lvl3pPr>
            <a:lvl4pPr marL="1600200" indent="-228600" eaLnBrk="0" hangingPunct="0">
              <a:defRPr>
                <a:solidFill>
                  <a:schemeClr val="tx1"/>
                </a:solidFill>
                <a:latin typeface="Arial" panose="020B0604020202020204" pitchFamily="34" charset="0"/>
                <a:ea typeface="ＭＳ Ｐゴシック" panose="020B0600070205080204" pitchFamily="34" charset="-128"/>
              </a:defRPr>
            </a:lvl4pPr>
            <a:lvl5pPr marL="2057400" indent="-228600" eaLnBrk="0" hangingPunct="0">
              <a:defRPr>
                <a:solidFill>
                  <a:schemeClr val="tx1"/>
                </a:solidFill>
                <a:latin typeface="Arial" panose="020B060402020202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marL="0" marR="0" lvl="0" indent="0" algn="l" defTabSz="457200" rtl="0" eaLnBrk="1" fontAlgn="base" latinLnBrk="0" hangingPunct="1">
              <a:lnSpc>
                <a:spcPct val="100000"/>
              </a:lnSpc>
              <a:spcBef>
                <a:spcPct val="50000"/>
              </a:spcBef>
              <a:spcAft>
                <a:spcPct val="0"/>
              </a:spcAft>
              <a:buClrTx/>
              <a:buSzTx/>
              <a:buFontTx/>
              <a:buNone/>
              <a:tabLst/>
              <a:defRPr/>
            </a:pPr>
            <a:r>
              <a:rPr kumimoji="0" lang="en-US" altLang="en-US" sz="1800" b="0" i="0" u="none" strike="noStrike" kern="1200" cap="none" spc="0" normalizeH="0" baseline="0" noProof="0" dirty="0">
                <a:ln>
                  <a:noFill/>
                </a:ln>
                <a:solidFill>
                  <a:srgbClr val="0000FF"/>
                </a:solidFill>
                <a:effectLst/>
                <a:uLnTx/>
                <a:uFillTx/>
                <a:latin typeface="Arial" panose="020B0604020202020204" pitchFamily="34" charset="0"/>
                <a:ea typeface="ＭＳ Ｐゴシック" panose="020B0600070205080204" pitchFamily="34" charset="-128"/>
              </a:rPr>
              <a:t>Wait a sec, what's this??</a:t>
            </a:r>
            <a:endParaRPr kumimoji="0" lang="en-US" altLang="en-US" sz="1800" b="0" i="0" u="none" strike="noStrike" kern="1200" cap="none" spc="0" normalizeH="0" baseline="0" noProof="0" dirty="0">
              <a:ln>
                <a:noFill/>
              </a:ln>
              <a:solidFill>
                <a:srgbClr val="FF0000"/>
              </a:solidFill>
              <a:effectLst/>
              <a:uLnTx/>
              <a:uFillTx/>
              <a:latin typeface="Arial" panose="020B0604020202020204" pitchFamily="34" charset="0"/>
              <a:ea typeface="ＭＳ Ｐゴシック" panose="020B0600070205080204" pitchFamily="34" charset="-128"/>
            </a:endParaRPr>
          </a:p>
        </p:txBody>
      </p:sp>
      <p:sp>
        <p:nvSpPr>
          <p:cNvPr id="12296" name="Text Box 8">
            <a:extLst>
              <a:ext uri="{FF2B5EF4-FFF2-40B4-BE49-F238E27FC236}">
                <a16:creationId xmlns:a16="http://schemas.microsoft.com/office/drawing/2014/main" xmlns="" id="{15197CB7-CB89-BF4F-B5AC-D166B98EDA59}"/>
              </a:ext>
            </a:extLst>
          </p:cNvPr>
          <p:cNvSpPr>
            <a:spLocks noGrp="1" noChangeArrowheads="1"/>
          </p:cNvSpPr>
          <p:nvPr>
            <p:ph type="body" idx="1"/>
          </p:nvPr>
        </p:nvSpPr>
        <p:spPr>
          <a:xfrm>
            <a:off x="3429000" y="6172200"/>
            <a:ext cx="5181600" cy="533400"/>
          </a:xfrm>
        </p:spPr>
        <p:txBody>
          <a:bodyPr/>
          <a:lstStyle/>
          <a:p>
            <a:pPr>
              <a:spcBef>
                <a:spcPct val="50000"/>
              </a:spcBef>
              <a:buFontTx/>
              <a:buNone/>
            </a:pPr>
            <a:r>
              <a:rPr lang="en-US" altLang="en-US" sz="2400" dirty="0">
                <a:solidFill>
                  <a:srgbClr val="0000FF"/>
                </a:solidFill>
              </a:rPr>
              <a:t> </a:t>
            </a:r>
            <a:r>
              <a:rPr lang="en-US" altLang="en-US" sz="1800" dirty="0">
                <a:solidFill>
                  <a:srgbClr val="FF0000"/>
                </a:solidFill>
              </a:rPr>
              <a:t>Can we scrape back some of these cobwebs?</a:t>
            </a:r>
            <a:endParaRPr lang="en-US" altLang="en-US" sz="2400" dirty="0"/>
          </a:p>
        </p:txBody>
      </p:sp>
    </p:spTree>
    <p:extLst>
      <p:ext uri="{BB962C8B-B14F-4D97-AF65-F5344CB8AC3E}">
        <p14:creationId xmlns:p14="http://schemas.microsoft.com/office/powerpoint/2010/main" val="38087556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29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294">
                                            <p:txEl>
                                              <p:pRg st="0" end="0"/>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29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P spid="12294" grpId="0" build="p" autoUpdateAnimBg="0"/>
      <p:bldP spid="12296" grpId="0" build="p" autoUpdateAnimBg="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ontemporary">
  <a:themeElements>
    <a:clrScheme name="">
      <a:dk1>
        <a:srgbClr val="000000"/>
      </a:dk1>
      <a:lt1>
        <a:srgbClr val="FFFFFF"/>
      </a:lt1>
      <a:dk2>
        <a:srgbClr val="0066CC"/>
      </a:dk2>
      <a:lt2>
        <a:srgbClr val="CBCBCB"/>
      </a:lt2>
      <a:accent1>
        <a:srgbClr val="009999"/>
      </a:accent1>
      <a:accent2>
        <a:srgbClr val="FF9933"/>
      </a:accent2>
      <a:accent3>
        <a:srgbClr val="AAB8E2"/>
      </a:accent3>
      <a:accent4>
        <a:srgbClr val="DADADA"/>
      </a:accent4>
      <a:accent5>
        <a:srgbClr val="AACACA"/>
      </a:accent5>
      <a:accent6>
        <a:srgbClr val="E78A2D"/>
      </a:accent6>
      <a:hlink>
        <a:srgbClr val="330099"/>
      </a:hlink>
      <a:folHlink>
        <a:srgbClr val="CBCBCB"/>
      </a:folHlink>
    </a:clrScheme>
    <a:fontScheme name="Contemporary">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12700" cap="flat" cmpd="sng" algn="ctr">
          <a:solidFill>
            <a:schemeClr val="tx1"/>
          </a:solidFill>
          <a:prstDash val="solid"/>
          <a:round/>
          <a:headEnd type="none" w="med" len="med"/>
          <a:tailEnd type="triangl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Contemporary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Contemporary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Contemporary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Contemporary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Contemporary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Contemporary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Contemporary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1_Blank Presentation">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ＭＳ Ｐゴシック"/>
        <a:cs typeface="ＭＳ Ｐゴシック"/>
      </a:majorFont>
      <a:minorFont>
        <a:latin typeface="Arial"/>
        <a:ea typeface="ＭＳ Ｐゴシック"/>
        <a:cs typeface="ＭＳ Ｐゴシック"/>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Arial" pitchFamily="-111" charset="0"/>
            <a:ea typeface="ＭＳ Ｐゴシック" pitchFamily="-111" charset="-128"/>
            <a:cs typeface="ＭＳ Ｐゴシック" pitchFamily="-111" charset="-128"/>
          </a:defRPr>
        </a:defPPr>
      </a:lst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713E39"/>
        </a:accent1>
        <a:accent2>
          <a:srgbClr val="BE7960"/>
        </a:accent2>
        <a:accent3>
          <a:srgbClr val="C0AAAA"/>
        </a:accent3>
        <a:accent4>
          <a:srgbClr val="DADADA"/>
        </a:accent4>
        <a:accent5>
          <a:srgbClr val="BBAFAE"/>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4780</TotalTime>
  <Words>1802</Words>
  <Application>Microsoft Macintosh PowerPoint</Application>
  <PresentationFormat>On-screen Show (4:3)</PresentationFormat>
  <Paragraphs>261</Paragraphs>
  <Slides>46</Slides>
  <Notes>11</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46</vt:i4>
      </vt:variant>
    </vt:vector>
  </HeadingPairs>
  <TitlesOfParts>
    <vt:vector size="58" baseType="lpstr">
      <vt:lpstr>Academy Engraved LET Plain</vt:lpstr>
      <vt:lpstr>Braggadocio</vt:lpstr>
      <vt:lpstr>Calibri</vt:lpstr>
      <vt:lpstr>ＭＳ Ｐゴシック</vt:lpstr>
      <vt:lpstr>Symbol</vt:lpstr>
      <vt:lpstr>Times</vt:lpstr>
      <vt:lpstr>Times New Roman</vt:lpstr>
      <vt:lpstr>Wingdings</vt:lpstr>
      <vt:lpstr>Arial</vt:lpstr>
      <vt:lpstr>Office Theme</vt:lpstr>
      <vt:lpstr>Contemporary</vt:lpstr>
      <vt:lpstr>1_Blank Presentation</vt:lpstr>
      <vt:lpstr>Warm-core vs. cool-core vortices Combining the prior concepts of:  thermal wind and vorticity  Background first, then  Assignment: slides 22-38</vt:lpstr>
      <vt:lpstr>The big idea of it</vt:lpstr>
      <vt:lpstr>PowerPoint Presentation</vt:lpstr>
      <vt:lpstr>PowerPoint Presentation</vt:lpstr>
      <vt:lpstr>PowerPoint Presentation</vt:lpstr>
      <vt:lpstr>That view emphasized jet streams as the unit of flow</vt:lpstr>
      <vt:lpstr>That view emphasized jet streams as the unit of flow</vt:lpstr>
      <vt:lpstr>Holy grail of dynamics: get div &amp; </vt:lpstr>
      <vt:lpstr>Heh heh ... did I say "any cost"... ? gulp</vt:lpstr>
      <vt:lpstr>This view emphasizes vortices as the unit of flow</vt:lpstr>
      <vt:lpstr>So what’s the TWB structure of a vortex? </vt:lpstr>
      <vt:lpstr>PowerPoint Presentation</vt:lpstr>
      <vt:lpstr>PowerPoint Presentation</vt:lpstr>
      <vt:lpstr>PowerPoint Presentation</vt:lpstr>
      <vt:lpstr>PowerPoint Presentation</vt:lpstr>
      <vt:lpstr>PowerPoint Presentation</vt:lpstr>
      <vt:lpstr>PowerPoint Presentation</vt:lpstr>
      <vt:lpstr>Generalization: PV</vt:lpstr>
      <vt:lpstr>Balanced anticyclones exist too...</vt:lpstr>
      <vt:lpstr>Vorticity (or PV) blobs</vt:lpstr>
      <vt:lpstr>Since our main weather concern is in the lower troposphere (where water is),</vt:lpstr>
      <vt:lpstr>IDV lab assignment -- part 1</vt:lpstr>
      <vt:lpstr>IDV lab assignment -- part 1</vt:lpstr>
      <vt:lpstr>A warm core anticyclone</vt:lpstr>
      <vt:lpstr>A warm core cyclone</vt:lpstr>
      <vt:lpstr>A cool core anticyclone</vt:lpstr>
      <vt:lpstr>Isentropic surfaces</vt:lpstr>
      <vt:lpstr>IDV Lab assignment part 2</vt:lpstr>
      <vt:lpstr>Mean slope of the 310K isosurface</vt:lpstr>
      <vt:lpstr>Mean slope of the 310K isosurface</vt:lpstr>
      <vt:lpstr>A depression in the 310K surface Where? Describe the situation</vt:lpstr>
      <vt:lpstr>A depression in the 310K surface Where? Describe the situation</vt:lpstr>
      <vt:lpstr>A peak in the 310K surface Where? Describe the situation</vt:lpstr>
      <vt:lpstr>A peak in the 310K surface Where? Describe the situation</vt:lpstr>
      <vt:lpstr>Mean slope of the 330K isosurface</vt:lpstr>
      <vt:lpstr>Mean slope of the 330K isosurface</vt:lpstr>
      <vt:lpstr>A depression in the 330K surface</vt:lpstr>
      <vt:lpstr>A depression in the 330K surface</vt:lpstr>
      <vt:lpstr>A peak on the 330K isosurface</vt:lpstr>
      <vt:lpstr>A peak on the 330K isosurface</vt:lpstr>
      <vt:lpstr>Mean slope of the 360K isosurface</vt:lpstr>
      <vt:lpstr>Mean slope of the 360K isosurface</vt:lpstr>
      <vt:lpstr>A depression in the 360K surface</vt:lpstr>
      <vt:lpstr>A depression in the 360K surface</vt:lpstr>
      <vt:lpstr>A peak on the 360K isosurface</vt:lpstr>
      <vt:lpstr>Use the Print facility of Powerpoint</vt:lpstr>
    </vt:vector>
  </TitlesOfParts>
  <Manager/>
  <Company>Univ of Miami</Company>
  <LinksUpToDate>false</LinksUpToDate>
  <SharedDoc>false</SharedDoc>
  <HyperlinkBase/>
  <HyperlinksChanged>false</HyperlinksChanged>
  <AppVersion>15.0030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PV and warm and cool core vortex structure</dc:title>
  <dc:subject/>
  <dc:creator>Brian Mapes</dc:creator>
  <cp:keywords/>
  <dc:description/>
  <cp:lastModifiedBy>LOONEY, LEV B</cp:lastModifiedBy>
  <cp:revision>167</cp:revision>
  <dcterms:created xsi:type="dcterms:W3CDTF">2017-03-09T19:32:50Z</dcterms:created>
  <dcterms:modified xsi:type="dcterms:W3CDTF">2019-10-09T04:46:33Z</dcterms:modified>
  <cp:category/>
</cp:coreProperties>
</file>